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308" r:id="rId2"/>
    <p:sldId id="309" r:id="rId3"/>
    <p:sldId id="310" r:id="rId4"/>
    <p:sldId id="311" r:id="rId5"/>
    <p:sldId id="362" r:id="rId6"/>
    <p:sldId id="312" r:id="rId7"/>
    <p:sldId id="313" r:id="rId8"/>
    <p:sldId id="314" r:id="rId9"/>
    <p:sldId id="315" r:id="rId10"/>
    <p:sldId id="316" r:id="rId11"/>
    <p:sldId id="317" r:id="rId12"/>
    <p:sldId id="318" r:id="rId13"/>
    <p:sldId id="319" r:id="rId14"/>
    <p:sldId id="320" r:id="rId15"/>
    <p:sldId id="321" r:id="rId16"/>
    <p:sldId id="322" r:id="rId17"/>
    <p:sldId id="323" r:id="rId18"/>
    <p:sldId id="324" r:id="rId19"/>
    <p:sldId id="325" r:id="rId20"/>
    <p:sldId id="326" r:id="rId21"/>
    <p:sldId id="327" r:id="rId22"/>
    <p:sldId id="328" r:id="rId23"/>
    <p:sldId id="329" r:id="rId24"/>
    <p:sldId id="330" r:id="rId25"/>
    <p:sldId id="331" r:id="rId26"/>
    <p:sldId id="332" r:id="rId27"/>
    <p:sldId id="333" r:id="rId28"/>
    <p:sldId id="334" r:id="rId29"/>
    <p:sldId id="335" r:id="rId30"/>
    <p:sldId id="336" r:id="rId31"/>
    <p:sldId id="337" r:id="rId32"/>
    <p:sldId id="338" r:id="rId33"/>
    <p:sldId id="339" r:id="rId34"/>
    <p:sldId id="340" r:id="rId35"/>
    <p:sldId id="341" r:id="rId36"/>
    <p:sldId id="363" r:id="rId37"/>
    <p:sldId id="364" r:id="rId38"/>
    <p:sldId id="365" r:id="rId39"/>
    <p:sldId id="366" r:id="rId40"/>
    <p:sldId id="367" r:id="rId41"/>
    <p:sldId id="368" r:id="rId42"/>
    <p:sldId id="369" r:id="rId43"/>
    <p:sldId id="370" r:id="rId44"/>
    <p:sldId id="371" r:id="rId45"/>
    <p:sldId id="372" r:id="rId46"/>
    <p:sldId id="373" r:id="rId47"/>
    <p:sldId id="374" r:id="rId48"/>
    <p:sldId id="375" r:id="rId49"/>
    <p:sldId id="376" r:id="rId50"/>
    <p:sldId id="342" r:id="rId51"/>
    <p:sldId id="343" r:id="rId52"/>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60066"/>
    <a:srgbClr val="6600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varScale="1">
        <p:scale>
          <a:sx n="112" d="100"/>
          <a:sy n="112" d="100"/>
        </p:scale>
        <p:origin x="-318" y="-84"/>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2023/8/25</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6.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22xkczzbx1-6.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hyperlink" Target="../../&#35838;&#26102;&#36319;&#36394;&#26816;&#27979;word&#25991;&#20214;/&#26694;&#39064;&#36319;&#36394;&#26816;&#27979;&#65288;&#20116;&#65289;%20&#20255;&#22823;&#30340;&#25913;&#38761;&#24320;&#25918;.DOC" TargetMode="Externa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768995" y="1837273"/>
            <a:ext cx="3275256" cy="1015663"/>
          </a:xfrm>
          <a:prstGeom prst="rect">
            <a:avLst/>
          </a:prstGeom>
        </p:spPr>
        <p:txBody>
          <a:bodyPr wrap="none">
            <a:spAutoFit/>
          </a:bodyPr>
          <a:lstStyle/>
          <a:p>
            <a:r>
              <a:rPr lang="zh-CN" altLang="zh-CN" sz="6000" b="1" dirty="0" smtClean="0">
                <a:solidFill>
                  <a:schemeClr val="bg1"/>
                </a:solidFill>
                <a:latin typeface="方正细黑一简体" panose="03000509000000000000" pitchFamily="65" charset="-122"/>
                <a:ea typeface="方正细黑一简体" panose="03000509000000000000" pitchFamily="65" charset="-122"/>
              </a:rPr>
              <a:t>第</a:t>
            </a:r>
            <a:r>
              <a:rPr lang="zh-CN" altLang="en-US" sz="6000" b="1" dirty="0" smtClean="0">
                <a:solidFill>
                  <a:schemeClr val="bg1"/>
                </a:solidFill>
                <a:latin typeface="方正细黑一简体" panose="03000509000000000000" pitchFamily="65" charset="-122"/>
                <a:ea typeface="方正细黑一简体" panose="03000509000000000000" pitchFamily="65" charset="-122"/>
              </a:rPr>
              <a:t>三</a:t>
            </a:r>
            <a:r>
              <a:rPr lang="zh-CN" altLang="zh-CN" sz="6000" b="1" dirty="0" smtClean="0">
                <a:solidFill>
                  <a:schemeClr val="bg1"/>
                </a:solidFill>
                <a:latin typeface="方正细黑一简体" panose="03000509000000000000" pitchFamily="65" charset="-122"/>
                <a:ea typeface="方正细黑一简体" panose="03000509000000000000" pitchFamily="65" charset="-122"/>
              </a:rPr>
              <a:t>课　</a:t>
            </a:r>
            <a:endParaRPr lang="en-US" altLang="zh-CN" sz="6000" b="1" dirty="0" smtClean="0">
              <a:solidFill>
                <a:schemeClr val="bg1"/>
              </a:solidFill>
              <a:latin typeface="方正细黑一简体" panose="03000509000000000000" pitchFamily="65" charset="-122"/>
              <a:ea typeface="方正细黑一简体" panose="03000509000000000000" pitchFamily="65" charset="-122"/>
            </a:endParaRPr>
          </a:p>
        </p:txBody>
      </p:sp>
      <p:sp>
        <p:nvSpPr>
          <p:cNvPr id="5" name="矩形 4"/>
          <p:cNvSpPr/>
          <p:nvPr/>
        </p:nvSpPr>
        <p:spPr>
          <a:xfrm>
            <a:off x="756774" y="3356992"/>
            <a:ext cx="5772862" cy="1832361"/>
          </a:xfrm>
          <a:prstGeom prst="rect">
            <a:avLst/>
          </a:prstGeom>
        </p:spPr>
        <p:txBody>
          <a:bodyPr wrap="square">
            <a:spAutoFit/>
          </a:bodyPr>
          <a:lstStyle/>
          <a:p>
            <a:pPr>
              <a:lnSpc>
                <a:spcPct val="150000"/>
              </a:lnSpc>
            </a:pPr>
            <a:r>
              <a:rPr lang="zh-CN" altLang="zh-CN" sz="4000" b="1" kern="100" dirty="0">
                <a:solidFill>
                  <a:schemeClr val="bg1"/>
                </a:solidFill>
                <a:latin typeface="方正细黑一简体" panose="03000509000000000000" pitchFamily="65" charset="-122"/>
                <a:ea typeface="方正细黑一简体" panose="03000509000000000000" pitchFamily="65" charset="-122"/>
                <a:cs typeface="Times New Roman"/>
              </a:rPr>
              <a:t>只有中国特色社会主义才能发展中国</a:t>
            </a:r>
            <a:endParaRPr lang="zh-CN" altLang="en-US" sz="4000"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723353363"/>
              </p:ext>
            </p:extLst>
          </p:nvPr>
        </p:nvGraphicFramePr>
        <p:xfrm>
          <a:off x="480963" y="260648"/>
          <a:ext cx="11233248" cy="6400800"/>
        </p:xfrm>
        <a:graphic>
          <a:graphicData uri="http://schemas.openxmlformats.org/drawingml/2006/table">
            <a:tbl>
              <a:tblPr/>
              <a:tblGrid>
                <a:gridCol w="11233248"/>
              </a:tblGrid>
              <a:tr h="301731">
                <a:tc>
                  <a:txBody>
                    <a:bodyPr/>
                    <a:lstStyle/>
                    <a:p>
                      <a:pPr algn="ctr">
                        <a:lnSpc>
                          <a:spcPct val="150000"/>
                        </a:lnSpc>
                        <a:spcAft>
                          <a:spcPts val="0"/>
                        </a:spcAft>
                        <a:tabLst>
                          <a:tab pos="5311140" algn="l"/>
                        </a:tabLst>
                      </a:pPr>
                      <a:r>
                        <a:rPr lang="zh-CN" sz="2800" b="1" kern="100">
                          <a:solidFill>
                            <a:srgbClr val="0000FF"/>
                          </a:solidFill>
                          <a:effectLst/>
                          <a:latin typeface="Times New Roman"/>
                          <a:ea typeface="方正细黑一简体"/>
                          <a:cs typeface="Times New Roman"/>
                        </a:rPr>
                        <a:t>本课地位与课标要求</a:t>
                      </a:r>
                      <a:endParaRPr lang="zh-CN" sz="2800" kern="10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24231">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　　本课在全书中起承上启下的作用。本课从改革开放的实践讲起，引导学生理解坚持和发展中国特色社会主义是改革开放以来党的全部理论和实践的主题，明确中国特色社会主义是党和人民历尽千辛万苦、付出巨大代价取得的根本成就。</a:t>
                      </a:r>
                      <a:endParaRPr lang="zh-CN" sz="2800" kern="100" dirty="0">
                        <a:effectLst/>
                        <a:latin typeface="宋体"/>
                        <a:cs typeface="Courier New"/>
                      </a:endParaRPr>
                    </a:p>
                    <a:p>
                      <a:pPr algn="ctr">
                        <a:lnSpc>
                          <a:spcPct val="150000"/>
                        </a:lnSpc>
                        <a:spcAft>
                          <a:spcPts val="0"/>
                        </a:spcAft>
                        <a:tabLst>
                          <a:tab pos="5311140" algn="l"/>
                        </a:tabLst>
                      </a:pPr>
                      <a:r>
                        <a:rPr lang="en-US" sz="2800" b="1" kern="100" dirty="0">
                          <a:solidFill>
                            <a:srgbClr val="7030A0"/>
                          </a:solidFill>
                          <a:effectLst/>
                          <a:latin typeface="Times New Roman"/>
                          <a:ea typeface="方正细黑一简体"/>
                          <a:cs typeface="Courier New"/>
                        </a:rPr>
                        <a:t>[</a:t>
                      </a:r>
                      <a:r>
                        <a:rPr lang="zh-CN" sz="2800" b="1" kern="100" dirty="0">
                          <a:solidFill>
                            <a:srgbClr val="7030A0"/>
                          </a:solidFill>
                          <a:effectLst/>
                          <a:latin typeface="Times New Roman"/>
                          <a:ea typeface="方正细黑一简体"/>
                          <a:cs typeface="Times New Roman"/>
                        </a:rPr>
                        <a:t>课标要求</a:t>
                      </a:r>
                      <a:r>
                        <a:rPr lang="en-US" sz="2800" b="1" kern="100" dirty="0">
                          <a:solidFill>
                            <a:srgbClr val="7030A0"/>
                          </a:solidFill>
                          <a:effectLst/>
                          <a:latin typeface="Times New Roman"/>
                          <a:ea typeface="方正细黑一简体"/>
                          <a:cs typeface="Courier New"/>
                        </a:rPr>
                        <a:t>]</a:t>
                      </a:r>
                      <a:endParaRPr lang="zh-CN" sz="2800" kern="100" dirty="0">
                        <a:effectLst/>
                        <a:latin typeface="宋体"/>
                        <a:cs typeface="Courier New"/>
                      </a:endParaRPr>
                    </a:p>
                    <a:p>
                      <a:pPr algn="l">
                        <a:lnSpc>
                          <a:spcPct val="150000"/>
                        </a:lnSpc>
                        <a:spcAft>
                          <a:spcPts val="0"/>
                        </a:spcAft>
                        <a:tabLst>
                          <a:tab pos="5311140"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阐明中国特色社会主义道路、理论、制度、文化是党和人民长期奋斗、创造、积累的根本成就。</a:t>
                      </a:r>
                      <a:endParaRPr lang="zh-CN" sz="2800" kern="100" dirty="0">
                        <a:effectLst/>
                        <a:latin typeface="宋体"/>
                        <a:cs typeface="Courier New"/>
                      </a:endParaRPr>
                    </a:p>
                    <a:p>
                      <a:pPr algn="l">
                        <a:lnSpc>
                          <a:spcPct val="150000"/>
                        </a:lnSpc>
                        <a:spcAft>
                          <a:spcPts val="0"/>
                        </a:spcAft>
                        <a:tabLst>
                          <a:tab pos="5311140" algn="l"/>
                        </a:tabLst>
                      </a:pPr>
                      <a:r>
                        <a:rPr lang="zh-CN" sz="2800" b="1" kern="100" dirty="0">
                          <a:effectLst/>
                          <a:latin typeface="宋体"/>
                          <a:cs typeface="宋体"/>
                        </a:rPr>
                        <a:t>②</a:t>
                      </a:r>
                      <a:r>
                        <a:rPr lang="zh-CN" sz="2800" b="1" kern="100" dirty="0">
                          <a:effectLst/>
                          <a:latin typeface="Times New Roman"/>
                          <a:ea typeface="方正细黑一简体"/>
                          <a:cs typeface="Times New Roman"/>
                        </a:rPr>
                        <a:t>论证中国特色社会主义是当代中国发展的根本方向，坚定坚持和发展中国特色社会主义的自信</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2793942106"/>
              </p:ext>
            </p:extLst>
          </p:nvPr>
        </p:nvGraphicFramePr>
        <p:xfrm>
          <a:off x="913011" y="980728"/>
          <a:ext cx="10297144" cy="4680520"/>
        </p:xfrm>
        <a:graphic>
          <a:graphicData uri="http://schemas.openxmlformats.org/drawingml/2006/table">
            <a:tbl>
              <a:tblPr/>
              <a:tblGrid>
                <a:gridCol w="10297144"/>
              </a:tblGrid>
              <a:tr h="244647">
                <a:tc>
                  <a:txBody>
                    <a:bodyPr/>
                    <a:lstStyle/>
                    <a:p>
                      <a:pPr algn="ctr">
                        <a:lnSpc>
                          <a:spcPct val="150000"/>
                        </a:lnSpc>
                        <a:spcAft>
                          <a:spcPts val="0"/>
                        </a:spcAft>
                        <a:tabLst>
                          <a:tab pos="5311140" algn="l"/>
                        </a:tabLst>
                      </a:pPr>
                      <a:r>
                        <a:rPr lang="zh-CN" sz="2800" b="1" kern="100">
                          <a:solidFill>
                            <a:srgbClr val="0000FF"/>
                          </a:solidFill>
                          <a:effectLst/>
                          <a:latin typeface="Times New Roman"/>
                          <a:ea typeface="方正细黑一简体"/>
                          <a:cs typeface="Times New Roman"/>
                        </a:rPr>
                        <a:t>本课内容与知识逻辑</a:t>
                      </a:r>
                      <a:endParaRPr lang="zh-CN" sz="2800" kern="100">
                        <a:effectLst/>
                        <a:latin typeface="宋体"/>
                        <a:cs typeface="Courier New"/>
                      </a:endParaRPr>
                    </a:p>
                  </a:txBody>
                  <a:tcPr marL="13106" marR="131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40440">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　　第一框讲述党的十一届三中全会以后改革开放的发展历程和主要事件，阐释改革开放的重要意义。第二框讲述改革开放以来，党的重大理论创新成果形成的时代背景和主要内容，阐述中国共产党把马克思主义基本原理同中国具体实际和时代特征结合起来，成功开创、坚持和发展了中国特色社会主义</a:t>
                      </a:r>
                      <a:r>
                        <a:rPr lang="zh-CN" sz="2800" b="1" kern="100" dirty="0" smtClean="0">
                          <a:effectLst/>
                          <a:latin typeface="Times New Roman"/>
                          <a:ea typeface="方正细黑一简体"/>
                          <a:cs typeface="Times New Roman"/>
                        </a:rPr>
                        <a:t>。</a:t>
                      </a:r>
                      <a:endParaRPr lang="zh-CN" sz="2800" kern="100" dirty="0">
                        <a:effectLst/>
                        <a:latin typeface="宋体"/>
                        <a:cs typeface="Courier New"/>
                      </a:endParaRPr>
                    </a:p>
                  </a:txBody>
                  <a:tcPr marL="13106" marR="131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3966387273"/>
              </p:ext>
            </p:extLst>
          </p:nvPr>
        </p:nvGraphicFramePr>
        <p:xfrm>
          <a:off x="1345059" y="1318619"/>
          <a:ext cx="9937104" cy="4054597"/>
        </p:xfrm>
        <a:graphic>
          <a:graphicData uri="http://schemas.openxmlformats.org/drawingml/2006/table">
            <a:tbl>
              <a:tblPr/>
              <a:tblGrid>
                <a:gridCol w="9937104"/>
              </a:tblGrid>
              <a:tr h="689027">
                <a:tc>
                  <a:txBody>
                    <a:bodyPr/>
                    <a:lstStyle/>
                    <a:p>
                      <a:pPr algn="ctr">
                        <a:lnSpc>
                          <a:spcPct val="150000"/>
                        </a:lnSpc>
                        <a:spcAft>
                          <a:spcPts val="0"/>
                        </a:spcAft>
                        <a:tabLst>
                          <a:tab pos="5311140" algn="l"/>
                        </a:tabLst>
                      </a:pPr>
                      <a:r>
                        <a:rPr lang="zh-CN" sz="2800" b="1" kern="100">
                          <a:solidFill>
                            <a:srgbClr val="0000FF"/>
                          </a:solidFill>
                          <a:effectLst/>
                          <a:latin typeface="Times New Roman"/>
                          <a:ea typeface="方正细黑一简体"/>
                          <a:cs typeface="Times New Roman"/>
                        </a:rPr>
                        <a:t>本课内容与知识逻辑</a:t>
                      </a:r>
                      <a:endParaRPr lang="zh-CN" sz="2800" kern="100">
                        <a:effectLst/>
                        <a:latin typeface="宋体"/>
                        <a:cs typeface="Courier New"/>
                      </a:endParaRPr>
                    </a:p>
                  </a:txBody>
                  <a:tcPr marL="13106" marR="131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65570">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　</a:t>
                      </a:r>
                      <a:r>
                        <a:rPr lang="en-US" sz="2800" b="1" kern="100" dirty="0" smtClean="0">
                          <a:solidFill>
                            <a:srgbClr val="7030A0"/>
                          </a:solidFill>
                          <a:effectLst/>
                          <a:latin typeface="Times New Roman"/>
                          <a:ea typeface="方正细黑一简体"/>
                          <a:cs typeface="Courier New"/>
                        </a:rPr>
                        <a:t>[</a:t>
                      </a:r>
                      <a:r>
                        <a:rPr lang="zh-CN" sz="2800" b="1" kern="100" dirty="0">
                          <a:solidFill>
                            <a:srgbClr val="7030A0"/>
                          </a:solidFill>
                          <a:effectLst/>
                          <a:latin typeface="Times New Roman"/>
                          <a:ea typeface="方正细黑一简体"/>
                          <a:cs typeface="Times New Roman"/>
                        </a:rPr>
                        <a:t>知识逻辑</a:t>
                      </a:r>
                      <a:r>
                        <a:rPr lang="en-US" sz="2800" b="1" kern="100" dirty="0">
                          <a:solidFill>
                            <a:srgbClr val="7030A0"/>
                          </a:solidFill>
                          <a:effectLst/>
                          <a:latin typeface="Times New Roman"/>
                          <a:ea typeface="方正细黑一简体"/>
                          <a:cs typeface="Courier New"/>
                        </a:rPr>
                        <a:t>]</a:t>
                      </a:r>
                      <a:endParaRPr lang="zh-CN" sz="2800" kern="100" dirty="0">
                        <a:effectLst/>
                        <a:latin typeface="宋体"/>
                        <a:cs typeface="Courier New"/>
                      </a:endParaRPr>
                    </a:p>
                    <a:p>
                      <a:pPr algn="just">
                        <a:lnSpc>
                          <a:spcPct val="150000"/>
                        </a:lnSpc>
                        <a:spcAft>
                          <a:spcPts val="0"/>
                        </a:spcAft>
                        <a:tabLst>
                          <a:tab pos="5311140" algn="l"/>
                        </a:tabLst>
                      </a:pPr>
                      <a:r>
                        <a:rPr lang="zh-CN" sz="2800" b="1" kern="100" dirty="0">
                          <a:effectLst/>
                          <a:latin typeface="Times New Roman"/>
                          <a:ea typeface="方正细黑一简体"/>
                          <a:cs typeface="Times New Roman"/>
                        </a:rPr>
                        <a:t>第一框侧重从实践角度阐释改革开放的历史进程和伟大意义，第二框从理论和实践结合的角度，阐释改革开放以来中国特色社会主义的创立、发展和完善的过程，引导学生坚定中国特色社会主义道路自信、理论自信、制度自信、文化自</a:t>
                      </a:r>
                      <a:r>
                        <a:rPr lang="zh-CN" sz="2800" b="1" kern="100" dirty="0" smtClean="0">
                          <a:effectLst/>
                          <a:latin typeface="Times New Roman"/>
                          <a:ea typeface="方正细黑一简体"/>
                          <a:cs typeface="Times New Roman"/>
                        </a:rPr>
                        <a:t>信</a:t>
                      </a:r>
                      <a:endParaRPr lang="zh-CN" sz="2800" kern="100" dirty="0">
                        <a:effectLst/>
                        <a:latin typeface="宋体"/>
                        <a:cs typeface="Courier New"/>
                      </a:endParaRPr>
                    </a:p>
                  </a:txBody>
                  <a:tcPr marL="13106" marR="131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489075" y="1511797"/>
            <a:ext cx="1368152" cy="4509491"/>
            <a:chOff x="1875341" y="1435514"/>
            <a:chExt cx="1145244" cy="3774776"/>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379730"/>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3" name="Freeform 24"/>
            <p:cNvSpPr/>
            <p:nvPr/>
          </p:nvSpPr>
          <p:spPr bwMode="auto">
            <a:xfrm rot="16200000">
              <a:off x="1876786" y="4066491"/>
              <a:ext cx="1142354"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bg1">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grpSp>
      <p:cxnSp>
        <p:nvCxnSpPr>
          <p:cNvPr id="21" name="直接连接符 20"/>
          <p:cNvCxnSpPr/>
          <p:nvPr/>
        </p:nvCxnSpPr>
        <p:spPr>
          <a:xfrm>
            <a:off x="4153371" y="3284984"/>
            <a:ext cx="5400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153371" y="4515152"/>
            <a:ext cx="54726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2" action="ppaction://hlinksldjump"/>
          </p:cNvPr>
          <p:cNvSpPr/>
          <p:nvPr/>
        </p:nvSpPr>
        <p:spPr>
          <a:xfrm>
            <a:off x="4232427" y="2720533"/>
            <a:ext cx="5064207" cy="492443"/>
          </a:xfrm>
          <a:prstGeom prst="rect">
            <a:avLst/>
          </a:prstGeom>
        </p:spPr>
        <p:txBody>
          <a:bodyPr wrap="none">
            <a:spAutoFit/>
          </a:bodyPr>
          <a:lstStyle/>
          <a:p>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一</a:t>
            </a:r>
            <a:r>
              <a:rPr lang="en-US" altLang="zh-CN"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改革开放的进程</a:t>
            </a:r>
            <a:endParaRPr lang="zh-CN" altLang="zh-CN" sz="2600" b="1" dirty="0">
              <a:solidFill>
                <a:schemeClr val="accent2">
                  <a:lumMod val="75000"/>
                </a:schemeClr>
              </a:solidFill>
              <a:latin typeface="方正细黑一简体" panose="03000509000000000000" pitchFamily="65" charset="-122"/>
              <a:ea typeface="方正细黑一简体" panose="03000509000000000000" pitchFamily="65" charset="-122"/>
            </a:endParaRPr>
          </a:p>
        </p:txBody>
      </p:sp>
      <p:sp>
        <p:nvSpPr>
          <p:cNvPr id="25" name="矩形 24">
            <a:hlinkClick r:id="rId3" action="ppaction://hlinksldjump"/>
          </p:cNvPr>
          <p:cNvSpPr/>
          <p:nvPr/>
        </p:nvSpPr>
        <p:spPr>
          <a:xfrm>
            <a:off x="4273740" y="4005064"/>
            <a:ext cx="5064207" cy="492443"/>
          </a:xfrm>
          <a:prstGeom prst="rect">
            <a:avLst/>
          </a:prstGeom>
        </p:spPr>
        <p:txBody>
          <a:bodyPr wrap="none">
            <a:spAutoFit/>
          </a:bodyPr>
          <a:lstStyle/>
          <a:p>
            <a:pPr lvl="0" algn="ctr">
              <a:tabLst>
                <a:tab pos="2430780" algn="l"/>
                <a:tab pos="5311140" algn="l"/>
              </a:tabLst>
            </a:pP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二</a:t>
            </a:r>
            <a:r>
              <a:rPr lang="en-US" altLang="zh-CN"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6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改革开放的意义</a:t>
            </a:r>
          </a:p>
        </p:txBody>
      </p:sp>
      <p:sp>
        <p:nvSpPr>
          <p:cNvPr id="20" name="标题 1"/>
          <p:cNvSpPr txBox="1">
            <a:spLocks/>
          </p:cNvSpPr>
          <p:nvPr/>
        </p:nvSpPr>
        <p:spPr>
          <a:xfrm>
            <a:off x="9964336" y="332656"/>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0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676304" y="878511"/>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000" b="1" dirty="0" smtClean="0">
                <a:solidFill>
                  <a:schemeClr val="accent5">
                    <a:lumMod val="75000"/>
                  </a:schemeClr>
                </a:solidFill>
                <a:latin typeface="方正细黑一_GBK" panose="03000509000000000000" pitchFamily="65" charset="-122"/>
                <a:ea typeface="方正细黑一_GBK" panose="03000509000000000000" pitchFamily="65" charset="-122"/>
              </a:rPr>
              <a:t>目录</a:t>
            </a:r>
            <a:endParaRPr lang="zh-CN" altLang="en-US" sz="5000" b="1" dirty="0">
              <a:solidFill>
                <a:schemeClr val="accent5">
                  <a:lumMod val="75000"/>
                </a:schemeClr>
              </a:solidFill>
              <a:latin typeface="方正细黑一_GBK" panose="03000509000000000000" pitchFamily="65" charset="-122"/>
              <a:ea typeface="方正细黑一_GBK" panose="03000509000000000000" pitchFamily="65" charset="-122"/>
            </a:endParaRPr>
          </a:p>
        </p:txBody>
      </p:sp>
      <p:sp>
        <p:nvSpPr>
          <p:cNvPr id="3" name="矩形 2"/>
          <p:cNvSpPr/>
          <p:nvPr/>
        </p:nvSpPr>
        <p:spPr>
          <a:xfrm>
            <a:off x="3027917" y="370778"/>
            <a:ext cx="5154937" cy="704937"/>
          </a:xfrm>
          <a:prstGeom prst="rect">
            <a:avLst/>
          </a:prstGeom>
        </p:spPr>
        <p:txBody>
          <a:bodyPr wrap="none">
            <a:spAutoFit/>
          </a:bodyPr>
          <a:lstStyle/>
          <a:p>
            <a:pPr indent="713740" algn="ctr">
              <a:lnSpc>
                <a:spcPct val="150000"/>
              </a:lnSpc>
              <a:spcAft>
                <a:spcPts val="0"/>
              </a:spcAft>
              <a:tabLst>
                <a:tab pos="5311140" algn="l"/>
              </a:tabLst>
            </a:pPr>
            <a:r>
              <a:rPr lang="zh-CN" altLang="zh-CN" sz="3000" b="1" kern="100" dirty="0">
                <a:solidFill>
                  <a:schemeClr val="accent6">
                    <a:lumMod val="75000"/>
                  </a:schemeClr>
                </a:solidFill>
                <a:latin typeface="Times New Roman"/>
                <a:ea typeface="方正细黑一简体"/>
                <a:cs typeface="Times New Roman"/>
              </a:rPr>
              <a:t>第一框　伟大的改革开放</a:t>
            </a:r>
            <a:endParaRPr lang="zh-CN" altLang="zh-CN" sz="300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val="333446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836712"/>
            <a:ext cx="10975658" cy="5400600"/>
          </a:xfrm>
        </p:spPr>
        <p:txBody>
          <a:bodyPr>
            <a:normAutofit/>
          </a:bodyPr>
          <a:lstStyle/>
          <a:p>
            <a:pPr indent="713740" algn="ctr">
              <a:tabLst>
                <a:tab pos="5311140" algn="l"/>
              </a:tabLst>
            </a:pPr>
            <a:r>
              <a:rPr lang="zh-CN" altLang="zh-CN" b="1" kern="100" dirty="0">
                <a:solidFill>
                  <a:schemeClr val="accent6">
                    <a:lumMod val="75000"/>
                  </a:schemeClr>
                </a:solidFill>
                <a:latin typeface="Times New Roman"/>
                <a:ea typeface="方正细黑一简体"/>
                <a:cs typeface="Times New Roman"/>
              </a:rPr>
              <a:t>目题逐解</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一</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改革开放的进程</a:t>
            </a:r>
            <a:endParaRPr lang="zh-CN" altLang="zh-CN" sz="1050"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党的十一届三中全会作出的重要决定及其重大意义</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党的十一届三中全会重新确立了马克思主义</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路</a:t>
            </a:r>
            <a:r>
              <a:rPr lang="zh-CN" altLang="zh-CN" b="1" kern="100" dirty="0">
                <a:latin typeface="Times New Roman"/>
                <a:ea typeface="方正细黑一简体"/>
                <a:cs typeface="Times New Roman"/>
              </a:rPr>
              <a:t>线、政治路线</a:t>
            </a:r>
            <a:r>
              <a:rPr lang="zh-CN" altLang="zh-CN" b="1" kern="100" dirty="0" smtClean="0">
                <a:latin typeface="Times New Roman"/>
                <a:ea typeface="方正细黑一简体"/>
                <a:cs typeface="Times New Roman"/>
              </a:rPr>
              <a:t>和</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路</a:t>
            </a:r>
            <a:r>
              <a:rPr lang="zh-CN" altLang="zh-CN" b="1" kern="100" dirty="0">
                <a:latin typeface="Times New Roman"/>
                <a:ea typeface="方正细黑一简体"/>
                <a:cs typeface="Times New Roman"/>
              </a:rPr>
              <a:t>线，实现党和国</a:t>
            </a:r>
            <a:r>
              <a:rPr lang="zh-CN" altLang="zh-CN" b="1" kern="100" dirty="0" smtClean="0">
                <a:latin typeface="Times New Roman"/>
                <a:ea typeface="方正细黑一简体"/>
                <a:cs typeface="Times New Roman"/>
              </a:rPr>
              <a:t>家</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战</a:t>
            </a:r>
            <a:r>
              <a:rPr lang="zh-CN" altLang="zh-CN" b="1" kern="100" dirty="0">
                <a:latin typeface="Times New Roman"/>
                <a:ea typeface="方正细黑一简体"/>
                <a:cs typeface="Times New Roman"/>
              </a:rPr>
              <a:t>略转移，开启了改革开放和社会主义现代化建设新时期，实现了新中国成立以来党的历史上具有深远意义</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
        <p:nvSpPr>
          <p:cNvPr id="4" name="矩形 3"/>
          <p:cNvSpPr/>
          <p:nvPr/>
        </p:nvSpPr>
        <p:spPr>
          <a:xfrm>
            <a:off x="8431930" y="314661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思想</a:t>
            </a:r>
            <a:endParaRPr lang="zh-CN" altLang="en-US" dirty="0"/>
          </a:p>
        </p:txBody>
      </p:sp>
      <p:sp>
        <p:nvSpPr>
          <p:cNvPr id="5" name="矩形 4"/>
          <p:cNvSpPr/>
          <p:nvPr/>
        </p:nvSpPr>
        <p:spPr>
          <a:xfrm>
            <a:off x="1255121" y="3807097"/>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组织</a:t>
            </a:r>
            <a:endParaRPr lang="zh-CN" altLang="en-US" dirty="0"/>
          </a:p>
        </p:txBody>
      </p:sp>
      <p:sp>
        <p:nvSpPr>
          <p:cNvPr id="6" name="矩形 5"/>
          <p:cNvSpPr/>
          <p:nvPr/>
        </p:nvSpPr>
        <p:spPr>
          <a:xfrm>
            <a:off x="5233491" y="3806301"/>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工作中心</a:t>
            </a:r>
            <a:endParaRPr lang="zh-CN" altLang="en-US" dirty="0"/>
          </a:p>
        </p:txBody>
      </p:sp>
      <p:sp>
        <p:nvSpPr>
          <p:cNvPr id="7" name="矩形 6"/>
          <p:cNvSpPr/>
          <p:nvPr/>
        </p:nvSpPr>
        <p:spPr>
          <a:xfrm>
            <a:off x="2381986" y="506602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伟大转折</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4979" y="260648"/>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改革开放的历史进程</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起步阶段</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025398979"/>
              </p:ext>
            </p:extLst>
          </p:nvPr>
        </p:nvGraphicFramePr>
        <p:xfrm>
          <a:off x="768995" y="1700808"/>
          <a:ext cx="10657184" cy="4781128"/>
        </p:xfrm>
        <a:graphic>
          <a:graphicData uri="http://schemas.openxmlformats.org/drawingml/2006/table">
            <a:tbl>
              <a:tblPr/>
              <a:tblGrid>
                <a:gridCol w="1584176"/>
                <a:gridCol w="9073008"/>
              </a:tblGrid>
              <a:tr h="1366037">
                <a:tc>
                  <a:txBody>
                    <a:bodyPr/>
                    <a:lstStyle/>
                    <a:p>
                      <a:pPr algn="ctr">
                        <a:lnSpc>
                          <a:spcPct val="150000"/>
                        </a:lnSpc>
                        <a:spcAft>
                          <a:spcPts val="0"/>
                        </a:spcAft>
                        <a:tabLst>
                          <a:tab pos="5311140" algn="l"/>
                        </a:tabLst>
                      </a:pPr>
                      <a:r>
                        <a:rPr lang="en-US" sz="2800" b="1" kern="100" dirty="0">
                          <a:effectLst/>
                          <a:latin typeface="Times New Roman"/>
                          <a:ea typeface="方正细黑一简体"/>
                          <a:cs typeface="Courier New"/>
                        </a:rPr>
                        <a:t>1978</a:t>
                      </a:r>
                      <a:r>
                        <a:rPr lang="zh-CN" sz="2800" b="1" kern="100" dirty="0">
                          <a:effectLst/>
                          <a:latin typeface="Times New Roman"/>
                          <a:ea typeface="方正细黑一简体"/>
                          <a:cs typeface="Times New Roman"/>
                        </a:rPr>
                        <a:t>年</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党的十一届三中全会后，农村改革率先取得突破</a:t>
                      </a:r>
                      <a:r>
                        <a:rPr lang="zh-CN" sz="2800" b="1" kern="100" dirty="0" smtClean="0">
                          <a:effectLst/>
                          <a:latin typeface="Times New Roman"/>
                          <a:ea typeface="方正细黑一简体"/>
                          <a:cs typeface="Times New Roman"/>
                        </a:rPr>
                        <a:t>，</a:t>
                      </a:r>
                      <a:r>
                        <a:rPr lang="en-US" altLang="zh-CN" sz="2800" b="1" kern="100" dirty="0" smtClean="0">
                          <a:effectLst/>
                          <a:latin typeface="Times New Roman"/>
                          <a:ea typeface="方正细黑一简体"/>
                          <a:cs typeface="Times New Roman"/>
                        </a:rPr>
                        <a:t>______</a:t>
                      </a:r>
                    </a:p>
                    <a:p>
                      <a:pPr algn="l">
                        <a:lnSpc>
                          <a:spcPct val="150000"/>
                        </a:lnSpc>
                        <a:spcAft>
                          <a:spcPts val="0"/>
                        </a:spcAft>
                        <a:tabLst>
                          <a:tab pos="5311140"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得</a:t>
                      </a:r>
                      <a:r>
                        <a:rPr lang="zh-CN" sz="2800" b="1" kern="100" dirty="0">
                          <a:effectLst/>
                          <a:latin typeface="Times New Roman"/>
                          <a:ea typeface="方正细黑一简体"/>
                          <a:cs typeface="Times New Roman"/>
                        </a:rPr>
                        <a:t>以推行，乡镇企业迅速发展</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3018">
                <a:tc>
                  <a:txBody>
                    <a:bodyPr/>
                    <a:lstStyle/>
                    <a:p>
                      <a:pPr algn="ctr">
                        <a:lnSpc>
                          <a:spcPct val="150000"/>
                        </a:lnSpc>
                        <a:spcAft>
                          <a:spcPts val="0"/>
                        </a:spcAft>
                        <a:tabLst>
                          <a:tab pos="5311140" algn="l"/>
                        </a:tabLst>
                      </a:pPr>
                      <a:r>
                        <a:rPr lang="en-US" sz="2800" b="1" kern="100">
                          <a:effectLst/>
                          <a:latin typeface="Times New Roman"/>
                          <a:ea typeface="方正细黑一简体"/>
                          <a:cs typeface="Courier New"/>
                        </a:rPr>
                        <a:t>1980</a:t>
                      </a:r>
                      <a:r>
                        <a:rPr lang="zh-CN" sz="2800" b="1" kern="100">
                          <a:effectLst/>
                          <a:latin typeface="Times New Roman"/>
                          <a:ea typeface="方正细黑一简体"/>
                          <a:cs typeface="Times New Roman"/>
                        </a:rPr>
                        <a:t>年</a:t>
                      </a:r>
                      <a:endParaRPr lang="zh-CN" sz="2800" kern="10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党和国家批准在深圳、珠海、汕头、厦门设</a:t>
                      </a:r>
                      <a:r>
                        <a:rPr lang="zh-CN" sz="2800" b="1" kern="100" dirty="0" smtClean="0">
                          <a:effectLst/>
                          <a:latin typeface="Times New Roman"/>
                          <a:ea typeface="方正细黑一简体"/>
                          <a:cs typeface="Times New Roman"/>
                        </a:rPr>
                        <a:t>置</a:t>
                      </a:r>
                      <a:r>
                        <a:rPr lang="en-US" altLang="zh-CN" sz="2800" b="1" kern="100" dirty="0" smtClean="0">
                          <a:effectLst/>
                          <a:latin typeface="Times New Roman"/>
                          <a:ea typeface="方正细黑一简体"/>
                          <a:cs typeface="Times New Roman"/>
                        </a:rPr>
                        <a:t>_________</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66037">
                <a:tc rowSpan="2">
                  <a:txBody>
                    <a:bodyPr/>
                    <a:lstStyle/>
                    <a:p>
                      <a:pPr algn="ctr">
                        <a:lnSpc>
                          <a:spcPct val="150000"/>
                        </a:lnSpc>
                        <a:spcAft>
                          <a:spcPts val="0"/>
                        </a:spcAft>
                        <a:tabLst>
                          <a:tab pos="5311140" algn="l"/>
                        </a:tabLst>
                      </a:pPr>
                      <a:r>
                        <a:rPr lang="en-US" sz="2800" b="1" kern="100">
                          <a:effectLst/>
                          <a:latin typeface="Times New Roman"/>
                          <a:ea typeface="方正细黑一简体"/>
                          <a:cs typeface="Courier New"/>
                        </a:rPr>
                        <a:t>1984</a:t>
                      </a:r>
                      <a:r>
                        <a:rPr lang="zh-CN" sz="2800" b="1" kern="100">
                          <a:effectLst/>
                          <a:latin typeface="Times New Roman"/>
                          <a:ea typeface="方正细黑一简体"/>
                          <a:cs typeface="Times New Roman"/>
                        </a:rPr>
                        <a:t>年</a:t>
                      </a:r>
                      <a:endParaRPr lang="zh-CN" sz="2800" kern="10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党的十二届三中全会召开，标志着中国改革重点从农村转向城市</a:t>
                      </a:r>
                      <a:r>
                        <a:rPr lang="zh-CN" sz="2800" b="1" kern="100" dirty="0" smtClean="0">
                          <a:effectLst/>
                          <a:latin typeface="Times New Roman"/>
                          <a:ea typeface="方正细黑一简体"/>
                          <a:cs typeface="Times New Roman"/>
                        </a:rPr>
                        <a:t>，</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迈</a:t>
                      </a:r>
                      <a:r>
                        <a:rPr lang="zh-CN" sz="2800" b="1" kern="100" dirty="0">
                          <a:effectLst/>
                          <a:latin typeface="Times New Roman"/>
                          <a:ea typeface="方正细黑一简体"/>
                          <a:cs typeface="Times New Roman"/>
                        </a:rPr>
                        <a:t>出重要步伐</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3018">
                <a:tc vMerge="1">
                  <a:txBody>
                    <a:bodyPr/>
                    <a:lstStyle/>
                    <a:p>
                      <a:endParaRPr lang="zh-CN" altLang="en-US"/>
                    </a:p>
                  </a:txBody>
                  <a:tcPr/>
                </a:tc>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开放了大连、青岛等</a:t>
                      </a:r>
                      <a:r>
                        <a:rPr lang="en-US" sz="2800" b="1" kern="100">
                          <a:effectLst/>
                          <a:latin typeface="Times New Roman"/>
                          <a:ea typeface="方正细黑一简体"/>
                          <a:cs typeface="Courier New"/>
                        </a:rPr>
                        <a:t>14</a:t>
                      </a:r>
                      <a:r>
                        <a:rPr lang="zh-CN" sz="2800" b="1" kern="100">
                          <a:effectLst/>
                          <a:latin typeface="Times New Roman"/>
                          <a:ea typeface="方正细黑一简体"/>
                          <a:cs typeface="Times New Roman"/>
                        </a:rPr>
                        <a:t>个沿海港口城市</a:t>
                      </a:r>
                      <a:endParaRPr lang="zh-CN" sz="2800" kern="10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3018">
                <a:tc>
                  <a:txBody>
                    <a:bodyPr/>
                    <a:lstStyle/>
                    <a:p>
                      <a:pPr algn="ctr">
                        <a:lnSpc>
                          <a:spcPct val="150000"/>
                        </a:lnSpc>
                        <a:spcAft>
                          <a:spcPts val="0"/>
                        </a:spcAft>
                        <a:tabLst>
                          <a:tab pos="5311140" algn="l"/>
                        </a:tabLst>
                      </a:pPr>
                      <a:r>
                        <a:rPr lang="en-US" sz="2800" b="1" kern="100">
                          <a:effectLst/>
                          <a:latin typeface="Times New Roman"/>
                          <a:ea typeface="方正细黑一简体"/>
                          <a:cs typeface="Courier New"/>
                        </a:rPr>
                        <a:t>1988</a:t>
                      </a:r>
                      <a:r>
                        <a:rPr lang="zh-CN" sz="2800" b="1" kern="100">
                          <a:effectLst/>
                          <a:latin typeface="Times New Roman"/>
                          <a:ea typeface="方正细黑一简体"/>
                          <a:cs typeface="Times New Roman"/>
                        </a:rPr>
                        <a:t>年</a:t>
                      </a:r>
                      <a:endParaRPr lang="zh-CN" sz="2800" kern="10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设立海南省，建立海南经济特区</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0274051" y="184482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家</a:t>
            </a:r>
            <a:r>
              <a:rPr lang="zh-CN" altLang="zh-CN" sz="2800" b="1" kern="100" dirty="0" smtClean="0">
                <a:solidFill>
                  <a:srgbClr val="FF0000"/>
                </a:solidFill>
                <a:latin typeface="Times New Roman"/>
                <a:ea typeface="方正细黑一简体"/>
                <a:cs typeface="Times New Roman"/>
              </a:rPr>
              <a:t>庭</a:t>
            </a:r>
            <a:endParaRPr lang="zh-CN" altLang="en-US" dirty="0"/>
          </a:p>
        </p:txBody>
      </p:sp>
      <p:sp>
        <p:nvSpPr>
          <p:cNvPr id="6" name="矩形 5"/>
          <p:cNvSpPr/>
          <p:nvPr/>
        </p:nvSpPr>
        <p:spPr>
          <a:xfrm>
            <a:off x="2308071" y="2492896"/>
            <a:ext cx="2709396"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联产承包责任制</a:t>
            </a:r>
            <a:endParaRPr lang="zh-CN" altLang="en-US" dirty="0"/>
          </a:p>
        </p:txBody>
      </p:sp>
      <p:sp>
        <p:nvSpPr>
          <p:cNvPr id="7" name="矩形 6"/>
          <p:cNvSpPr/>
          <p:nvPr/>
        </p:nvSpPr>
        <p:spPr>
          <a:xfrm>
            <a:off x="9697987" y="319381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经济特区</a:t>
            </a:r>
            <a:endParaRPr lang="zh-CN" altLang="en-US" dirty="0"/>
          </a:p>
        </p:txBody>
      </p:sp>
      <p:sp>
        <p:nvSpPr>
          <p:cNvPr id="8" name="矩形 7"/>
          <p:cNvSpPr/>
          <p:nvPr/>
        </p:nvSpPr>
        <p:spPr>
          <a:xfrm>
            <a:off x="3793331" y="456196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企业改革</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436447710"/>
              </p:ext>
            </p:extLst>
          </p:nvPr>
        </p:nvGraphicFramePr>
        <p:xfrm>
          <a:off x="609600" y="1755952"/>
          <a:ext cx="10657184" cy="2942009"/>
        </p:xfrm>
        <a:graphic>
          <a:graphicData uri="http://schemas.openxmlformats.org/drawingml/2006/table">
            <a:tbl>
              <a:tblPr/>
              <a:tblGrid>
                <a:gridCol w="1599555"/>
                <a:gridCol w="9057629"/>
              </a:tblGrid>
              <a:tr h="735502">
                <a:tc>
                  <a:txBody>
                    <a:bodyPr/>
                    <a:lstStyle/>
                    <a:p>
                      <a:pPr algn="ctr">
                        <a:lnSpc>
                          <a:spcPct val="150000"/>
                        </a:lnSpc>
                        <a:spcAft>
                          <a:spcPts val="0"/>
                        </a:spcAft>
                        <a:tabLst>
                          <a:tab pos="5311140" algn="l"/>
                        </a:tabLst>
                      </a:pPr>
                      <a:r>
                        <a:rPr lang="en-US" sz="2800" b="1" kern="100" dirty="0">
                          <a:effectLst/>
                          <a:latin typeface="Times New Roman"/>
                          <a:ea typeface="方正细黑一简体"/>
                          <a:cs typeface="Courier New"/>
                        </a:rPr>
                        <a:t>1990</a:t>
                      </a:r>
                      <a:r>
                        <a:rPr lang="zh-CN" sz="2800" b="1" kern="100" dirty="0" smtClean="0">
                          <a:effectLst/>
                          <a:latin typeface="Times New Roman"/>
                          <a:ea typeface="方正细黑一简体"/>
                          <a:cs typeface="Times New Roman"/>
                        </a:rPr>
                        <a:t>年</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开发开放上海浦东</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6507">
                <a:tc>
                  <a:txBody>
                    <a:bodyPr/>
                    <a:lstStyle/>
                    <a:p>
                      <a:pPr algn="ctr">
                        <a:lnSpc>
                          <a:spcPct val="150000"/>
                        </a:lnSpc>
                        <a:spcAft>
                          <a:spcPts val="0"/>
                        </a:spcAft>
                        <a:tabLst>
                          <a:tab pos="5311140" algn="l"/>
                        </a:tabLst>
                      </a:pPr>
                      <a:r>
                        <a:rPr lang="en-US" sz="2800" b="1" kern="100">
                          <a:effectLst/>
                          <a:latin typeface="Times New Roman"/>
                          <a:ea typeface="方正细黑一简体"/>
                          <a:cs typeface="Courier New"/>
                        </a:rPr>
                        <a:t>1992</a:t>
                      </a:r>
                      <a:r>
                        <a:rPr lang="zh-CN" sz="2800" b="1" kern="100">
                          <a:effectLst/>
                          <a:latin typeface="Times New Roman"/>
                          <a:ea typeface="方正细黑一简体"/>
                          <a:cs typeface="Times New Roman"/>
                        </a:rPr>
                        <a:t>年</a:t>
                      </a:r>
                      <a:endParaRPr lang="zh-CN" sz="2800" kern="10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开放沿长江的</a:t>
                      </a:r>
                      <a:r>
                        <a:rPr lang="en-US" sz="2800" b="1" kern="100" dirty="0">
                          <a:effectLst/>
                          <a:latin typeface="Times New Roman"/>
                          <a:ea typeface="方正细黑一简体"/>
                          <a:cs typeface="Courier New"/>
                        </a:rPr>
                        <a:t>5</a:t>
                      </a:r>
                      <a:r>
                        <a:rPr lang="zh-CN" sz="2800" b="1" kern="100" dirty="0">
                          <a:effectLst/>
                          <a:latin typeface="Times New Roman"/>
                          <a:ea typeface="方正细黑一简体"/>
                          <a:cs typeface="Times New Roman"/>
                        </a:rPr>
                        <a:t>个城市。之后，又开放</a:t>
                      </a:r>
                      <a:r>
                        <a:rPr lang="en-US" sz="2800" b="1" kern="100" dirty="0">
                          <a:effectLst/>
                          <a:latin typeface="Times New Roman"/>
                          <a:ea typeface="方正细黑一简体"/>
                          <a:cs typeface="Courier New"/>
                        </a:rPr>
                        <a:t>17</a:t>
                      </a:r>
                      <a:r>
                        <a:rPr lang="zh-CN" sz="2800" b="1" kern="100" dirty="0">
                          <a:effectLst/>
                          <a:latin typeface="Times New Roman"/>
                          <a:ea typeface="方正细黑一简体"/>
                          <a:cs typeface="Times New Roman"/>
                        </a:rPr>
                        <a:t>个内陆省会城市，同时从东北、西北到西南开放了一系列沿边城市，我</a:t>
                      </a:r>
                      <a:r>
                        <a:rPr lang="zh-CN" sz="2800" b="1" kern="100" dirty="0" smtClean="0">
                          <a:effectLst/>
                          <a:latin typeface="Times New Roman"/>
                          <a:ea typeface="方正细黑一简体"/>
                          <a:cs typeface="Times New Roman"/>
                        </a:rPr>
                        <a:t>国</a:t>
                      </a:r>
                      <a:r>
                        <a:rPr lang="en-US" altLang="zh-CN" sz="2800" b="1" kern="100" dirty="0" smtClean="0">
                          <a:effectLst/>
                          <a:latin typeface="Times New Roman"/>
                          <a:ea typeface="方正细黑一简体"/>
                          <a:cs typeface="Times New Roman"/>
                        </a:rPr>
                        <a:t>_______</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多层次</a:t>
                      </a:r>
                      <a:r>
                        <a:rPr lang="zh-CN" sz="2800" b="1" kern="100" dirty="0" smtClean="0">
                          <a:effectLst/>
                          <a:latin typeface="Times New Roman"/>
                          <a:ea typeface="方正细黑一简体"/>
                          <a:cs typeface="Times New Roman"/>
                        </a:rPr>
                        <a:t>、</a:t>
                      </a:r>
                      <a:r>
                        <a:rPr lang="en-US" altLang="zh-CN" sz="2800" b="1" kern="100" dirty="0" smtClean="0">
                          <a:effectLst/>
                          <a:latin typeface="Times New Roman"/>
                          <a:ea typeface="方正细黑一简体"/>
                          <a:cs typeface="Times New Roman"/>
                        </a:rPr>
                        <a:t> </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对外开放格局基本形成</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057027" y="1052736"/>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
        <p:nvSpPr>
          <p:cNvPr id="6" name="矩形 5"/>
          <p:cNvSpPr/>
          <p:nvPr/>
        </p:nvSpPr>
        <p:spPr>
          <a:xfrm>
            <a:off x="2230361" y="4005064"/>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全方位</a:t>
            </a:r>
            <a:endParaRPr lang="zh-CN" altLang="en-US" dirty="0"/>
          </a:p>
        </p:txBody>
      </p:sp>
      <p:sp>
        <p:nvSpPr>
          <p:cNvPr id="7" name="矩形 6"/>
          <p:cNvSpPr/>
          <p:nvPr/>
        </p:nvSpPr>
        <p:spPr>
          <a:xfrm>
            <a:off x="5305499" y="4005064"/>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宽领域</a:t>
            </a:r>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116632"/>
            <a:ext cx="10975658" cy="4525963"/>
          </a:xfrm>
        </p:spPr>
        <p:txBody>
          <a:bodyPr/>
          <a:lstStyle/>
          <a:p>
            <a:pPr indent="713740" algn="just">
              <a:tabLst>
                <a:tab pos="5311140" algn="l"/>
              </a:tabLst>
            </a:pPr>
            <a:r>
              <a:rPr lang="zh-CN" altLang="zh-CN" b="1" kern="100" dirty="0">
                <a:solidFill>
                  <a:srgbClr val="7030A0"/>
                </a:solidFill>
                <a:latin typeface="Times New Roman"/>
                <a:ea typeface="方正细黑一简体"/>
                <a:cs typeface="Times New Roman"/>
              </a:rPr>
              <a:t>微点拨</a:t>
            </a:r>
            <a:r>
              <a:rPr lang="zh-CN" altLang="zh-CN" b="1" kern="100" dirty="0">
                <a:latin typeface="Times New Roman"/>
                <a:ea typeface="方正细黑一简体"/>
                <a:cs typeface="Times New Roman"/>
              </a:rPr>
              <a:t>：全方位、多层次、宽领域的对外开放格局</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601784031"/>
              </p:ext>
            </p:extLst>
          </p:nvPr>
        </p:nvGraphicFramePr>
        <p:xfrm>
          <a:off x="696987" y="908640"/>
          <a:ext cx="10657184" cy="5760720"/>
        </p:xfrm>
        <a:graphic>
          <a:graphicData uri="http://schemas.openxmlformats.org/drawingml/2006/table">
            <a:tbl>
              <a:tblPr/>
              <a:tblGrid>
                <a:gridCol w="1361834"/>
                <a:gridCol w="9295350"/>
              </a:tblGrid>
              <a:tr h="1005769">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全方位</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是指我国的对外开放是对世界各种类型的资本主义国家、社会主义国家，发展中国家、发达国家都实行开放</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多层次</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是指我国的对外开放逐步形成了经济特区</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沿海开放城市</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沿海经济开放区</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沿江、沿边和内陆中心城市这样一个全国范围的多层次对外开放格局</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1539">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宽领域</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是指我国的对外开放涵盖了政治、经济、科技、教育、文化、体育、卫生等众多领域，不仅对商品、技术、劳务等传统产业市场开放，也对金融、电信、保险、能源、交通、房地产等领域实行开放</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260648"/>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solidFill>
                  <a:srgbClr val="0000FF"/>
                </a:solidFill>
                <a:latin typeface="Times New Roman"/>
                <a:ea typeface="方正细黑一简体"/>
                <a:cs typeface="Times New Roman"/>
              </a:rPr>
              <a:t>逐步深化阶段</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742074750"/>
              </p:ext>
            </p:extLst>
          </p:nvPr>
        </p:nvGraphicFramePr>
        <p:xfrm>
          <a:off x="913011" y="1124744"/>
          <a:ext cx="10369152" cy="5285030"/>
        </p:xfrm>
        <a:graphic>
          <a:graphicData uri="http://schemas.openxmlformats.org/drawingml/2006/table">
            <a:tbl>
              <a:tblPr/>
              <a:tblGrid>
                <a:gridCol w="1234765"/>
                <a:gridCol w="9134387"/>
              </a:tblGrid>
              <a:tr h="2002435">
                <a:tc>
                  <a:txBody>
                    <a:bodyPr/>
                    <a:lstStyle/>
                    <a:p>
                      <a:pPr algn="ctr">
                        <a:lnSpc>
                          <a:spcPct val="150000"/>
                        </a:lnSpc>
                        <a:spcAft>
                          <a:spcPts val="0"/>
                        </a:spcAft>
                        <a:tabLst>
                          <a:tab pos="5311140" algn="l"/>
                        </a:tabLst>
                      </a:pPr>
                      <a:r>
                        <a:rPr lang="en-US" sz="2800" b="1" kern="100" dirty="0">
                          <a:effectLst/>
                          <a:latin typeface="Times New Roman"/>
                          <a:ea typeface="方正细黑一简体"/>
                          <a:cs typeface="Courier New"/>
                        </a:rPr>
                        <a:t>1992</a:t>
                      </a:r>
                      <a:r>
                        <a:rPr lang="zh-CN" sz="2800" b="1" kern="100" dirty="0">
                          <a:effectLst/>
                          <a:latin typeface="Times New Roman"/>
                          <a:ea typeface="方正细黑一简体"/>
                          <a:cs typeface="Times New Roman"/>
                        </a:rPr>
                        <a:t>年</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以邓小平南方谈话和党的十四大明确建</a:t>
                      </a:r>
                      <a:r>
                        <a:rPr lang="zh-CN" sz="2800" b="1" kern="100" dirty="0" smtClean="0">
                          <a:effectLst/>
                          <a:latin typeface="Times New Roman"/>
                          <a:ea typeface="方正细黑一简体"/>
                          <a:cs typeface="Times New Roman"/>
                        </a:rPr>
                        <a:t>立</a:t>
                      </a:r>
                      <a:r>
                        <a:rPr lang="en-US" altLang="zh-CN" sz="2800" b="1" kern="100" dirty="0" smtClean="0">
                          <a:effectLst/>
                          <a:latin typeface="Times New Roman"/>
                          <a:ea typeface="方正细黑一简体"/>
                          <a:cs typeface="Times New Roman"/>
                        </a:rPr>
                        <a:t>______________</a:t>
                      </a:r>
                    </a:p>
                    <a:p>
                      <a:pPr algn="l">
                        <a:lnSpc>
                          <a:spcPct val="150000"/>
                        </a:lnSpc>
                        <a:spcAft>
                          <a:spcPts val="0"/>
                        </a:spcAft>
                        <a:tabLst>
                          <a:tab pos="5311140"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目</a:t>
                      </a:r>
                      <a:r>
                        <a:rPr lang="zh-CN" sz="2800" b="1" kern="100" dirty="0">
                          <a:effectLst/>
                          <a:latin typeface="Times New Roman"/>
                          <a:ea typeface="方正细黑一简体"/>
                          <a:cs typeface="Times New Roman"/>
                        </a:rPr>
                        <a:t>标为标志，改革开放和社会主义现代化建设进入一个新的阶段</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2435">
                <a:tc>
                  <a:txBody>
                    <a:bodyPr/>
                    <a:lstStyle/>
                    <a:p>
                      <a:pPr algn="ctr">
                        <a:lnSpc>
                          <a:spcPct val="150000"/>
                        </a:lnSpc>
                        <a:spcAft>
                          <a:spcPts val="0"/>
                        </a:spcAft>
                        <a:tabLst>
                          <a:tab pos="5311140" algn="l"/>
                        </a:tabLst>
                      </a:pPr>
                      <a:r>
                        <a:rPr lang="en-US" sz="2800" b="1" kern="100">
                          <a:effectLst/>
                          <a:latin typeface="Times New Roman"/>
                          <a:ea typeface="方正细黑一简体"/>
                          <a:cs typeface="Courier New"/>
                        </a:rPr>
                        <a:t>1993</a:t>
                      </a:r>
                      <a:r>
                        <a:rPr lang="zh-CN" sz="2800" b="1" kern="100">
                          <a:effectLst/>
                          <a:latin typeface="Times New Roman"/>
                          <a:ea typeface="方正细黑一简体"/>
                          <a:cs typeface="Times New Roman"/>
                        </a:rPr>
                        <a:t>年</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党的十四届三中全会就建立社会主义市场经济体制进行部署，此后改革重点围绕社会主义市场经济体制的建立和完善展开</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57879">
                <a:tc>
                  <a:txBody>
                    <a:bodyPr/>
                    <a:lstStyle/>
                    <a:p>
                      <a:pPr algn="ctr">
                        <a:lnSpc>
                          <a:spcPct val="150000"/>
                        </a:lnSpc>
                        <a:spcAft>
                          <a:spcPts val="0"/>
                        </a:spcAft>
                        <a:tabLst>
                          <a:tab pos="5311140" algn="l"/>
                        </a:tabLst>
                      </a:pPr>
                      <a:r>
                        <a:rPr lang="en-US" sz="2800" b="1" kern="100">
                          <a:effectLst/>
                          <a:latin typeface="Times New Roman"/>
                          <a:ea typeface="方正细黑一简体"/>
                          <a:cs typeface="Courier New"/>
                        </a:rPr>
                        <a:t>2001</a:t>
                      </a:r>
                      <a:r>
                        <a:rPr lang="zh-CN" sz="2800" b="1" kern="100">
                          <a:effectLst/>
                          <a:latin typeface="Times New Roman"/>
                          <a:ea typeface="方正细黑一简体"/>
                          <a:cs typeface="Times New Roman"/>
                        </a:rPr>
                        <a:t>年</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我国成功加</a:t>
                      </a:r>
                      <a:r>
                        <a:rPr lang="zh-CN" sz="2800" b="1" kern="100" dirty="0" smtClean="0">
                          <a:effectLst/>
                          <a:latin typeface="Times New Roman"/>
                          <a:ea typeface="方正细黑一简体"/>
                          <a:cs typeface="Times New Roman"/>
                        </a:rPr>
                        <a:t>入</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标志着我国对外开放进入了一个新的阶段</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8617867" y="1268760"/>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社会主义市</a:t>
            </a:r>
            <a:r>
              <a:rPr lang="zh-CN" altLang="zh-CN" sz="2800" b="1" kern="100" dirty="0" smtClean="0">
                <a:solidFill>
                  <a:srgbClr val="FF0000"/>
                </a:solidFill>
                <a:latin typeface="Times New Roman"/>
                <a:ea typeface="方正细黑一简体"/>
                <a:cs typeface="Times New Roman"/>
              </a:rPr>
              <a:t>场</a:t>
            </a:r>
            <a:endParaRPr lang="zh-CN" altLang="en-US" dirty="0"/>
          </a:p>
        </p:txBody>
      </p:sp>
      <p:sp>
        <p:nvSpPr>
          <p:cNvPr id="6" name="矩形 5"/>
          <p:cNvSpPr/>
          <p:nvPr/>
        </p:nvSpPr>
        <p:spPr>
          <a:xfrm>
            <a:off x="2200190" y="189890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经济体制</a:t>
            </a:r>
            <a:endParaRPr lang="zh-CN" altLang="en-US" sz="2800" dirty="0"/>
          </a:p>
        </p:txBody>
      </p:sp>
      <p:sp>
        <p:nvSpPr>
          <p:cNvPr id="7" name="矩形 6"/>
          <p:cNvSpPr/>
          <p:nvPr/>
        </p:nvSpPr>
        <p:spPr>
          <a:xfrm>
            <a:off x="4297387" y="5229200"/>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世界贸易组织</a:t>
            </a:r>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394834909"/>
              </p:ext>
            </p:extLst>
          </p:nvPr>
        </p:nvGraphicFramePr>
        <p:xfrm>
          <a:off x="1057027" y="1855142"/>
          <a:ext cx="9952483" cy="3158034"/>
        </p:xfrm>
        <a:graphic>
          <a:graphicData uri="http://schemas.openxmlformats.org/drawingml/2006/table">
            <a:tbl>
              <a:tblPr/>
              <a:tblGrid>
                <a:gridCol w="1185148"/>
                <a:gridCol w="8767335"/>
              </a:tblGrid>
              <a:tr h="1579017">
                <a:tc>
                  <a:txBody>
                    <a:bodyPr/>
                    <a:lstStyle/>
                    <a:p>
                      <a:pPr algn="ctr">
                        <a:lnSpc>
                          <a:spcPct val="150000"/>
                        </a:lnSpc>
                        <a:spcAft>
                          <a:spcPts val="0"/>
                        </a:spcAft>
                        <a:tabLst>
                          <a:tab pos="5311140" algn="l"/>
                        </a:tabLst>
                      </a:pPr>
                      <a:r>
                        <a:rPr lang="en-US" sz="2800" b="1" kern="100" dirty="0">
                          <a:effectLst/>
                          <a:latin typeface="Times New Roman"/>
                          <a:ea typeface="方正细黑一简体"/>
                          <a:cs typeface="Courier New"/>
                        </a:rPr>
                        <a:t>2003</a:t>
                      </a:r>
                      <a:r>
                        <a:rPr lang="zh-CN" sz="2800" b="1" kern="100" dirty="0">
                          <a:effectLst/>
                          <a:latin typeface="Times New Roman"/>
                          <a:ea typeface="方正细黑一简体"/>
                          <a:cs typeface="Times New Roman"/>
                        </a:rPr>
                        <a:t>年</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党的十六届三中全会围绕完善社会主义市场经济体制进行了部署</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79017">
                <a:tc>
                  <a:txBody>
                    <a:bodyPr/>
                    <a:lstStyle/>
                    <a:p>
                      <a:pPr algn="ctr">
                        <a:lnSpc>
                          <a:spcPct val="150000"/>
                        </a:lnSpc>
                        <a:spcAft>
                          <a:spcPts val="0"/>
                        </a:spcAft>
                        <a:tabLst>
                          <a:tab pos="5311140" algn="l"/>
                        </a:tabLst>
                      </a:pPr>
                      <a:r>
                        <a:rPr lang="en-US" sz="2800" b="1" kern="100">
                          <a:effectLst/>
                          <a:latin typeface="Times New Roman"/>
                          <a:ea typeface="方正细黑一简体"/>
                          <a:cs typeface="Courier New"/>
                        </a:rPr>
                        <a:t>2012</a:t>
                      </a:r>
                      <a:r>
                        <a:rPr lang="zh-CN" sz="2800" b="1" kern="100">
                          <a:effectLst/>
                          <a:latin typeface="Times New Roman"/>
                          <a:ea typeface="方正细黑一简体"/>
                          <a:cs typeface="Times New Roman"/>
                        </a:rPr>
                        <a:t>年</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党的十八大提出了全面建成小康社会和全面深化改革开放的目标</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矩形 3"/>
          <p:cNvSpPr/>
          <p:nvPr/>
        </p:nvSpPr>
        <p:spPr>
          <a:xfrm>
            <a:off x="1633091" y="119675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116632"/>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(3)</a:t>
            </a:r>
            <a:r>
              <a:rPr lang="zh-CN" altLang="zh-CN" b="1" kern="100" dirty="0">
                <a:solidFill>
                  <a:srgbClr val="0000FF"/>
                </a:solidFill>
                <a:latin typeface="Times New Roman"/>
                <a:ea typeface="方正细黑一简体"/>
                <a:cs typeface="Times New Roman"/>
              </a:rPr>
              <a:t>向纵深推进阶段</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历史性伟大成就</a:t>
            </a:r>
            <a:r>
              <a:rPr lang="en-US" altLang="zh-CN" b="1" kern="100" dirty="0">
                <a:solidFill>
                  <a:srgbClr val="0000FF"/>
                </a:solidFill>
                <a:latin typeface="Times New Roman"/>
                <a:ea typeface="方正细黑一简体"/>
                <a:cs typeface="Courier New"/>
              </a:rPr>
              <a:t>)</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310491943"/>
              </p:ext>
            </p:extLst>
          </p:nvPr>
        </p:nvGraphicFramePr>
        <p:xfrm>
          <a:off x="480963" y="908640"/>
          <a:ext cx="11305256" cy="5760720"/>
        </p:xfrm>
        <a:graphic>
          <a:graphicData uri="http://schemas.openxmlformats.org/drawingml/2006/table">
            <a:tbl>
              <a:tblPr/>
              <a:tblGrid>
                <a:gridCol w="602947"/>
                <a:gridCol w="10702309"/>
              </a:tblGrid>
              <a:tr h="2620294">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对内改革</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我们党以巨大的政治勇气全面深化改革，打响改革攻坚战，加强改革顶层设计，坚决破除各方面体制机制弊端，各领域基础性制度框架基本建立，许多领域实现历史性变革、系统性重塑、整体性重构，新一轮党和国家机构改革全面完成</a:t>
                      </a:r>
                      <a:r>
                        <a:rPr lang="zh-CN" sz="2800" b="1" kern="100" dirty="0" smtClean="0">
                          <a:effectLst/>
                          <a:latin typeface="Times New Roman"/>
                          <a:ea typeface="方正细黑一简体"/>
                          <a:cs typeface="Times New Roman"/>
                        </a:rPr>
                        <a:t>，</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更</a:t>
                      </a:r>
                      <a:r>
                        <a:rPr lang="zh-CN" sz="2800" b="1" kern="100" dirty="0">
                          <a:effectLst/>
                          <a:latin typeface="Times New Roman"/>
                          <a:ea typeface="方正细黑一简体"/>
                          <a:cs typeface="Times New Roman"/>
                        </a:rPr>
                        <a:t>加成熟更加定型，国家治理体系和治理能力现代化水平明显提高</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669">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对外开放</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实行更加积极主动的开放战略，构建面向全球的高标准自由贸易区网络，加快推进自由贸易试验区、海南自由贸易港建设，共建</a:t>
                      </a:r>
                      <a:r>
                        <a:rPr lang="en-US" sz="2800" b="1" kern="100" dirty="0" smtClean="0">
                          <a:effectLst/>
                          <a:latin typeface="Times New Roman"/>
                          <a:ea typeface="方正细黑一简体"/>
                          <a:cs typeface="Courier New"/>
                        </a:rPr>
                        <a:t>“____</a:t>
                      </a:r>
                    </a:p>
                    <a:p>
                      <a:pPr algn="l">
                        <a:lnSpc>
                          <a:spcPct val="150000"/>
                        </a:lnSpc>
                        <a:spcAft>
                          <a:spcPts val="0"/>
                        </a:spcAft>
                        <a:tabLst>
                          <a:tab pos="5311140" algn="l"/>
                        </a:tabLst>
                      </a:pPr>
                      <a:r>
                        <a:rPr lang="en-US" sz="2800" b="1" u="sng" kern="100" dirty="0" smtClean="0">
                          <a:effectLst/>
                          <a:latin typeface="Times New Roman"/>
                          <a:ea typeface="方正细黑一简体"/>
                          <a:cs typeface="Courier New"/>
                        </a:rPr>
                        <a:t>          </a:t>
                      </a:r>
                      <a:r>
                        <a:rPr lang="en-US" sz="2800" b="1" kern="100" dirty="0" smtClean="0">
                          <a:effectLst/>
                          <a:latin typeface="Times New Roman"/>
                          <a:ea typeface="方正细黑一简体"/>
                          <a:cs typeface="Courier New"/>
                        </a:rPr>
                        <a:t>”</a:t>
                      </a:r>
                      <a:r>
                        <a:rPr lang="zh-CN" sz="2800" b="1" kern="100" dirty="0">
                          <a:effectLst/>
                          <a:latin typeface="Times New Roman"/>
                          <a:ea typeface="方正细黑一简体"/>
                          <a:cs typeface="Times New Roman"/>
                        </a:rPr>
                        <a:t>成为深受欢迎的国际公共产品和国际合作平台，形成更大范围、更宽领域、更深层次对外开放格局</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6817667" y="2924944"/>
            <a:ext cx="379142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中国特色社会主义制度</a:t>
            </a:r>
            <a:endParaRPr lang="zh-CN" altLang="en-US" dirty="0"/>
          </a:p>
        </p:txBody>
      </p:sp>
      <p:sp>
        <p:nvSpPr>
          <p:cNvPr id="6" name="矩形 5"/>
          <p:cNvSpPr/>
          <p:nvPr/>
        </p:nvSpPr>
        <p:spPr>
          <a:xfrm>
            <a:off x="10886263" y="479715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一</a:t>
            </a:r>
            <a:r>
              <a:rPr lang="zh-CN" altLang="zh-CN" sz="2800" b="1" kern="100" dirty="0" smtClean="0">
                <a:solidFill>
                  <a:srgbClr val="FF0000"/>
                </a:solidFill>
                <a:latin typeface="Times New Roman"/>
                <a:ea typeface="方正细黑一简体"/>
                <a:cs typeface="Times New Roman"/>
              </a:rPr>
              <a:t>带</a:t>
            </a:r>
            <a:endParaRPr lang="zh-CN" altLang="en-US" dirty="0"/>
          </a:p>
        </p:txBody>
      </p:sp>
      <p:sp>
        <p:nvSpPr>
          <p:cNvPr id="7" name="矩形 6"/>
          <p:cNvSpPr/>
          <p:nvPr/>
        </p:nvSpPr>
        <p:spPr>
          <a:xfrm>
            <a:off x="1057027" y="544522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一路</a:t>
            </a:r>
            <a:endParaRPr lang="zh-CN" altLang="en-US" sz="2800"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87217"/>
            <a:ext cx="10975658" cy="5822104"/>
          </a:xfrm>
        </p:spPr>
        <p:txBody>
          <a:bodyPr>
            <a:normAutofit/>
          </a:bodyPr>
          <a:lstStyle/>
          <a:p>
            <a:pPr indent="0" algn="just">
              <a:tabLst>
                <a:tab pos="5311140" algn="l"/>
              </a:tabLst>
            </a:pPr>
            <a:r>
              <a:rPr lang="zh-CN" altLang="zh-CN" b="1" kern="100" dirty="0">
                <a:solidFill>
                  <a:srgbClr val="0000FF"/>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(1)1978</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12</a:t>
            </a:r>
            <a:r>
              <a:rPr lang="zh-CN" altLang="zh-CN" b="1" kern="100" dirty="0">
                <a:latin typeface="Times New Roman"/>
                <a:ea typeface="方正细黑一简体"/>
                <a:cs typeface="Times New Roman"/>
              </a:rPr>
              <a:t>月召开的党的十一届三中全会，开启了中国特色社会主义新时代。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1978</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12</a:t>
            </a:r>
            <a:r>
              <a:rPr lang="zh-CN" altLang="zh-CN" b="1" kern="100" dirty="0">
                <a:latin typeface="Times New Roman"/>
                <a:ea typeface="方正细黑一简体"/>
                <a:cs typeface="Times New Roman"/>
              </a:rPr>
              <a:t>月召开的党的十一届三中全会，开启了改革开放和社会主义现代化建设新时期。</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党的十一届三中全会后，城市改革率先取得突破。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党的十一届三中全会后，农村改革率先取得突破。</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arn(inVertical)">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96987" y="1279301"/>
            <a:ext cx="10975658" cy="4525963"/>
          </a:xfrm>
        </p:spPr>
        <p:txBody>
          <a:bodyPr>
            <a:normAutofit/>
          </a:bodyPr>
          <a:lstStyle/>
          <a:p>
            <a:pPr indent="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中国的改革从根本上改变了中国特色社会主义制度。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中国的改革是中国特色社会主义制度的自我完善和发展。</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全面深化改革要更好发挥政府在资源配置中的决定性作用。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全面深化改革要使市场在资源配置中起决定性作用和更好发挥政府作用。</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38553" y="260648"/>
            <a:ext cx="10975658" cy="6398167"/>
          </a:xfrm>
        </p:spPr>
        <p:txBody>
          <a:bodyPr>
            <a:noAutofit/>
          </a:bodyPr>
          <a:lstStyle/>
          <a:p>
            <a:pPr indent="0" algn="just">
              <a:tabLst>
                <a:tab pos="5311140" algn="l"/>
              </a:tabLst>
            </a:pPr>
            <a:r>
              <a:rPr lang="zh-CN" altLang="zh-CN" b="1" kern="100" dirty="0">
                <a:solidFill>
                  <a:srgbClr val="0000FF"/>
                </a:solidFill>
                <a:latin typeface="Times New Roman"/>
                <a:ea typeface="方正细黑一简体"/>
                <a:cs typeface="Times New Roman"/>
              </a:rPr>
              <a:t>二、教材资料的发掘题</a:t>
            </a:r>
            <a:endParaRPr lang="zh-CN" altLang="zh-CN"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P31</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世纪</a:t>
            </a:r>
            <a:r>
              <a:rPr lang="en-US" altLang="zh-CN" b="1" kern="100" dirty="0">
                <a:latin typeface="Times New Roman"/>
                <a:ea typeface="方正细黑一简体"/>
                <a:cs typeface="Courier New"/>
              </a:rPr>
              <a:t>70</a:t>
            </a:r>
            <a:r>
              <a:rPr lang="zh-CN" altLang="zh-CN" b="1" kern="100" dirty="0">
                <a:latin typeface="Times New Roman"/>
                <a:ea typeface="方正细黑一简体"/>
                <a:cs typeface="Times New Roman"/>
              </a:rPr>
              <a:t>年代，手表、自行车、缝纫机成为家庭生活的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三大件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80</a:t>
            </a:r>
            <a:r>
              <a:rPr lang="zh-CN" altLang="zh-CN" b="1" kern="100" dirty="0">
                <a:latin typeface="Times New Roman"/>
                <a:ea typeface="方正细黑一简体"/>
                <a:cs typeface="Times New Roman"/>
              </a:rPr>
              <a:t>年代，电视机、冰箱、洗衣机成为小康家庭的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三大件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90</a:t>
            </a:r>
            <a:r>
              <a:rPr lang="zh-CN" altLang="zh-CN" b="1" kern="100" dirty="0">
                <a:latin typeface="Times New Roman"/>
                <a:ea typeface="方正细黑一简体"/>
                <a:cs typeface="Times New Roman"/>
              </a:rPr>
              <a:t>年代，空调、电脑、摄像机成为富裕家庭的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三大件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三大件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的变化和发展折射出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．改革开放实现了中华民族有史以来最为广泛而深刻的社会变革</a:t>
            </a:r>
            <a:endParaRPr lang="zh-CN" altLang="zh-CN"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．随着人民生活水平的提高，我国生产力获得了发展和进步</a:t>
            </a:r>
            <a:endParaRPr lang="zh-CN" altLang="zh-CN"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．改革开放以来，我国的生产力水平和人民生活水平显著提高</a:t>
            </a:r>
            <a:endParaRPr lang="zh-CN" altLang="zh-CN"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．中华人民共和国的成立，从根本上改变了中国社会的发展方</a:t>
            </a:r>
            <a:r>
              <a:rPr lang="zh-CN" altLang="zh-CN" b="1" kern="100" dirty="0" smtClean="0">
                <a:latin typeface="Times New Roman"/>
                <a:ea typeface="方正细黑一简体"/>
                <a:cs typeface="Times New Roman"/>
              </a:rPr>
              <a:t>向</a:t>
            </a:r>
            <a:endParaRPr lang="zh-CN" altLang="zh-CN" kern="100" dirty="0">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社会主义改造完成，在中国建立起社会主义制度，实现了中华民族有史以来最为广泛而深刻的社会变革，</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错误。随着我国生产力的发展和进步，人民生活水平获得了提高，</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三大件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的变化和发展折射出改革开放以来，我国的生产力水平和人民生活水平显著提高，</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表述正确但不符合题意。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32656"/>
            <a:ext cx="10975658" cy="5966120"/>
          </a:xfrm>
        </p:spPr>
        <p:txBody>
          <a:bodyPr>
            <a:no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P32</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solidFill>
                  <a:srgbClr val="0000FF"/>
                </a:solidFill>
                <a:latin typeface="Times New Roman"/>
                <a:ea typeface="方正细黑一简体"/>
                <a:cs typeface="Courier New"/>
              </a:rPr>
              <a:t>1</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习近平总书记指出：</a:t>
            </a:r>
            <a:r>
              <a:rPr lang="en-US" altLang="zh-CN" b="1" kern="100" dirty="0">
                <a:latin typeface="Times New Roman"/>
                <a:ea typeface="方正细黑一简体"/>
                <a:cs typeface="Courier New"/>
              </a:rPr>
              <a:t>“1978</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12</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18</a:t>
            </a:r>
            <a:r>
              <a:rPr lang="zh-CN" altLang="zh-CN" b="1" kern="100" dirty="0">
                <a:latin typeface="Times New Roman"/>
                <a:ea typeface="方正细黑一简体"/>
                <a:cs typeface="Times New Roman"/>
              </a:rPr>
              <a:t>日，在中华民族历史上，在中国共产党历史上，在中华人民共和国历史上，都必将是载入史册的重要日子。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是因为这次会议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开启了中国特色社会主义新时代</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实现党和国家工作中心战略转移</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重新确立了马克思主义的思想、组织、政治路线</a:t>
            </a:r>
            <a:endParaRPr lang="zh-CN" altLang="zh-CN"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从根本上改变了中国社会的发展方向</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1978</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12</a:t>
            </a:r>
            <a:r>
              <a:rPr lang="zh-CN" altLang="zh-CN" b="1" kern="100" dirty="0">
                <a:latin typeface="Times New Roman"/>
                <a:ea typeface="方正细黑一简体"/>
                <a:cs typeface="Times New Roman"/>
              </a:rPr>
              <a:t>月召开的党的十一届三中全会重新确立了马克思主义的思想、组织、政治路线，实现党和国家工作中心战略转移，开启了改革开放和社会主义现代化建设新时期，</a:t>
            </a:r>
            <a:r>
              <a:rPr lang="zh-CN" altLang="zh-CN" b="1" kern="100" dirty="0">
                <a:latin typeface="宋体"/>
                <a:cs typeface="宋体"/>
              </a:rPr>
              <a:t>②③</a:t>
            </a:r>
            <a:r>
              <a:rPr lang="zh-CN" altLang="zh-CN" b="1" kern="100" dirty="0">
                <a:latin typeface="Times New Roman"/>
                <a:ea typeface="方正细黑一简体"/>
                <a:cs typeface="Times New Roman"/>
              </a:rPr>
              <a:t>正确，</a:t>
            </a:r>
            <a:r>
              <a:rPr lang="zh-CN" altLang="zh-CN" b="1" kern="100" dirty="0">
                <a:latin typeface="宋体"/>
                <a:cs typeface="宋体"/>
              </a:rPr>
              <a:t>①</a:t>
            </a:r>
            <a:r>
              <a:rPr lang="zh-CN" altLang="zh-CN" b="1" kern="100" dirty="0">
                <a:latin typeface="Times New Roman"/>
                <a:ea typeface="方正细黑一简体"/>
                <a:cs typeface="Times New Roman"/>
              </a:rPr>
              <a:t>排除。中华人民共和国的成立，从根本上改变了中国社会的发展方向，</a:t>
            </a:r>
            <a:r>
              <a:rPr lang="zh-CN" altLang="zh-CN" b="1" kern="100" dirty="0">
                <a:latin typeface="宋体"/>
                <a:cs typeface="宋体"/>
              </a:rPr>
              <a:t>④</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43202"/>
            <a:ext cx="10975658" cy="6110134"/>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P33</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改革开放以来，党的历次三中全会都研究讨论深化改革问题，对改革开放发挥了重大作用。以下关于党的三中全会与改革开放进程对应正确的是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十八届三中全会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围绕完善社会主义市场经济体制进行部署，改革进入新阶段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十五届三中全会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我国全方位、多层次、宽领域的对外开放格局基本形成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十二届三中全会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中国改革重点从农村转向城市，企业改革迈出重要步伐　</a:t>
            </a:r>
            <a:endParaRPr lang="zh-CN" altLang="zh-CN" sz="1050" kern="100" dirty="0">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4979" y="260648"/>
            <a:ext cx="10975658" cy="5246040"/>
          </a:xfrm>
        </p:spPr>
        <p:txBody>
          <a:bodyPr>
            <a:noAutofit/>
          </a:bodyPr>
          <a:lstStyle/>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十九届三中全会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作出深化党和国家机构改革的部署，推动改革向纵深推进</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党</a:t>
            </a:r>
            <a:r>
              <a:rPr lang="zh-CN" altLang="zh-CN" b="1" kern="100" dirty="0">
                <a:latin typeface="Times New Roman"/>
                <a:ea typeface="方正细黑一简体"/>
                <a:cs typeface="Times New Roman"/>
              </a:rPr>
              <a:t>的十八届三中全会作出全面深化改革的重要部署，党的十六届三中全会围绕完善社会主义市场经济体制进行了部署，</a:t>
            </a:r>
            <a:r>
              <a:rPr lang="zh-CN" altLang="zh-CN" b="1" kern="100" dirty="0">
                <a:latin typeface="宋体"/>
                <a:cs typeface="宋体"/>
              </a:rPr>
              <a:t>①</a:t>
            </a:r>
            <a:r>
              <a:rPr lang="zh-CN" altLang="zh-CN" b="1" kern="100" dirty="0">
                <a:latin typeface="Times New Roman"/>
                <a:ea typeface="方正细黑一简体"/>
                <a:cs typeface="Times New Roman"/>
              </a:rPr>
              <a:t>对应错误。党的十五届三中全会的主题是建设社会主义新农村，</a:t>
            </a:r>
            <a:r>
              <a:rPr lang="zh-CN" altLang="zh-CN" b="1" kern="100" dirty="0">
                <a:latin typeface="宋体"/>
                <a:cs typeface="宋体"/>
              </a:rPr>
              <a:t>②</a:t>
            </a:r>
            <a:r>
              <a:rPr lang="zh-CN" altLang="zh-CN" b="1" kern="100" dirty="0">
                <a:latin typeface="Times New Roman"/>
                <a:ea typeface="方正细黑一简体"/>
                <a:cs typeface="Times New Roman"/>
              </a:rPr>
              <a:t>对应错误。</a:t>
            </a:r>
            <a:r>
              <a:rPr lang="zh-CN" altLang="zh-CN" b="1" kern="100" dirty="0">
                <a:latin typeface="宋体"/>
                <a:cs typeface="宋体"/>
              </a:rPr>
              <a:t>③④</a:t>
            </a:r>
            <a:r>
              <a:rPr lang="zh-CN" altLang="zh-CN" b="1" kern="100" dirty="0">
                <a:latin typeface="Times New Roman"/>
                <a:ea typeface="方正细黑一简体"/>
                <a:cs typeface="Times New Roman"/>
              </a:rPr>
              <a:t>对应正确</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764704"/>
            <a:ext cx="10975658" cy="5462063"/>
          </a:xfrm>
        </p:spPr>
        <p:txBody>
          <a:bodyPr>
            <a:normAutofit/>
          </a:bodyPr>
          <a:lstStyle/>
          <a:p>
            <a:pPr indent="71374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．国庆节期间，</a:t>
            </a:r>
            <a:r>
              <a:rPr lang="en-US" altLang="zh-CN" b="1" kern="100" dirty="0">
                <a:latin typeface="Times New Roman"/>
                <a:ea typeface="方正细黑一简体"/>
                <a:cs typeface="Courier New"/>
              </a:rPr>
              <a:t>Z</a:t>
            </a:r>
            <a:r>
              <a:rPr lang="zh-CN" altLang="zh-CN" b="1" kern="100" dirty="0">
                <a:latin typeface="Times New Roman"/>
                <a:ea typeface="方正细黑一简体"/>
                <a:cs typeface="Times New Roman"/>
              </a:rPr>
              <a:t>市某校校园电视台组织学生剪辑一部反映我国改革开放初期的微视频。在他们作品的画面中，可以呈现的有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近景：广西合寨村村民差额选举产生中国第一个村委会　</a:t>
            </a:r>
            <a:endParaRPr lang="en-US" altLang="zh-CN" b="1" kern="100" dirty="0" smtClean="0">
              <a:latin typeface="Times New Roman"/>
              <a:ea typeface="方正细黑一简体"/>
              <a:cs typeface="Times New Roman"/>
            </a:endParaRPr>
          </a:p>
          <a:p>
            <a:pPr indent="713740" algn="just">
              <a:tabLst>
                <a:tab pos="5311140"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外景：公交站台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社会主义核心价值观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的广告灯箱　</a:t>
            </a:r>
            <a:endParaRPr lang="en-US" altLang="zh-CN" b="1" kern="100" dirty="0" smtClean="0">
              <a:latin typeface="Times New Roman"/>
              <a:ea typeface="方正细黑一简体"/>
              <a:cs typeface="Times New Roman"/>
            </a:endParaRPr>
          </a:p>
          <a:p>
            <a:pPr indent="713740" algn="just">
              <a:tabLst>
                <a:tab pos="5311140"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特写：安徽省凤阳县小岗村</a:t>
            </a:r>
            <a:r>
              <a:rPr lang="en-US" altLang="zh-CN" b="1" kern="100" dirty="0">
                <a:latin typeface="Times New Roman"/>
                <a:ea typeface="方正细黑一简体"/>
                <a:cs typeface="Courier New"/>
              </a:rPr>
              <a:t>18</a:t>
            </a:r>
            <a:r>
              <a:rPr lang="zh-CN" altLang="zh-CN" b="1" kern="100" dirty="0">
                <a:latin typeface="Times New Roman"/>
                <a:ea typeface="方正细黑一简体"/>
                <a:cs typeface="Times New Roman"/>
              </a:rPr>
              <a:t>位农民按下红手印的图片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远景：我国第一颗人造地球卫星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东方红一号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遨游太空</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75249"/>
            <a:ext cx="10975658" cy="5246040"/>
          </a:xfrm>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en-US" altLang="zh-CN" b="1" kern="100" dirty="0" smtClean="0">
                <a:latin typeface="Times New Roman"/>
                <a:ea typeface="方正细黑一简体"/>
                <a:cs typeface="Courier New"/>
              </a:rPr>
              <a:t>1980</a:t>
            </a:r>
            <a:r>
              <a:rPr lang="zh-CN" altLang="zh-CN" b="1" kern="100" dirty="0">
                <a:latin typeface="Times New Roman"/>
                <a:ea typeface="方正细黑一简体"/>
                <a:cs typeface="Times New Roman"/>
              </a:rPr>
              <a:t>年，广西合寨村村民差额选举产生中国第一个村委会，属于我国改革开放初期的内容，</a:t>
            </a:r>
            <a:r>
              <a:rPr lang="zh-CN" altLang="zh-CN" b="1" kern="100" dirty="0">
                <a:latin typeface="宋体"/>
                <a:cs typeface="宋体"/>
              </a:rPr>
              <a:t>①</a:t>
            </a:r>
            <a:r>
              <a:rPr lang="zh-CN" altLang="zh-CN" b="1" kern="100" dirty="0">
                <a:latin typeface="Times New Roman"/>
                <a:ea typeface="方正细黑一简体"/>
                <a:cs typeface="Times New Roman"/>
              </a:rPr>
              <a:t>符合题意；社会主义核心价值观是在党的十八大提出的，不属于改革开放初期的内容，</a:t>
            </a:r>
            <a:r>
              <a:rPr lang="zh-CN" altLang="zh-CN" b="1" kern="100" dirty="0">
                <a:latin typeface="宋体"/>
                <a:cs typeface="宋体"/>
              </a:rPr>
              <a:t>②</a:t>
            </a:r>
            <a:r>
              <a:rPr lang="zh-CN" altLang="zh-CN" b="1" kern="100" dirty="0">
                <a:latin typeface="Times New Roman"/>
                <a:ea typeface="方正细黑一简体"/>
                <a:cs typeface="Times New Roman"/>
              </a:rPr>
              <a:t>不符合题意；安徽省凤阳县小岗村</a:t>
            </a:r>
            <a:r>
              <a:rPr lang="en-US" altLang="zh-CN" b="1" kern="100" dirty="0">
                <a:latin typeface="Times New Roman"/>
                <a:ea typeface="方正细黑一简体"/>
                <a:cs typeface="Courier New"/>
              </a:rPr>
              <a:t>18</a:t>
            </a:r>
            <a:r>
              <a:rPr lang="zh-CN" altLang="zh-CN" b="1" kern="100" dirty="0">
                <a:latin typeface="Times New Roman"/>
                <a:ea typeface="方正细黑一简体"/>
                <a:cs typeface="Times New Roman"/>
              </a:rPr>
              <a:t>位农民按下红手印是中国农村改革的开始，属于改革开放初期的内容，</a:t>
            </a:r>
            <a:r>
              <a:rPr lang="zh-CN" altLang="zh-CN" b="1" kern="100" dirty="0">
                <a:latin typeface="宋体"/>
                <a:cs typeface="宋体"/>
              </a:rPr>
              <a:t>③</a:t>
            </a:r>
            <a:r>
              <a:rPr lang="zh-CN" altLang="zh-CN" b="1" kern="100" dirty="0">
                <a:latin typeface="Times New Roman"/>
                <a:ea typeface="方正细黑一简体"/>
                <a:cs typeface="Times New Roman"/>
              </a:rPr>
              <a:t>符合题意；</a:t>
            </a:r>
            <a:r>
              <a:rPr lang="en-US" altLang="zh-CN" b="1" kern="100" dirty="0">
                <a:latin typeface="Times New Roman"/>
                <a:ea typeface="方正细黑一简体"/>
                <a:cs typeface="Courier New"/>
              </a:rPr>
              <a:t>1970</a:t>
            </a:r>
            <a:r>
              <a:rPr lang="zh-CN" altLang="zh-CN" b="1" kern="100" dirty="0">
                <a:latin typeface="Times New Roman"/>
                <a:ea typeface="方正细黑一简体"/>
                <a:cs typeface="Times New Roman"/>
              </a:rPr>
              <a:t>年，我国第一颗人造地球卫星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东方红一号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遨游太空，不属于改革开放的内容，</a:t>
            </a:r>
            <a:r>
              <a:rPr lang="zh-CN" altLang="zh-CN" b="1" kern="100" dirty="0">
                <a:latin typeface="宋体"/>
                <a:cs typeface="宋体"/>
              </a:rPr>
              <a:t>④</a:t>
            </a:r>
            <a:r>
              <a:rPr lang="zh-CN" altLang="zh-CN" b="1" kern="100" dirty="0">
                <a:latin typeface="Times New Roman"/>
                <a:ea typeface="方正细黑一简体"/>
                <a:cs typeface="Times New Roman"/>
              </a:rPr>
              <a:t>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99185"/>
            <a:ext cx="10975658" cy="6398167"/>
          </a:xfrm>
        </p:spPr>
        <p:txBody>
          <a:bodyPr>
            <a:normAutofit/>
          </a:bodyPr>
          <a:lstStyle/>
          <a:p>
            <a:pPr indent="713740" algn="ctr">
              <a:tabLst>
                <a:tab pos="5311140" algn="l"/>
              </a:tabLst>
            </a:pPr>
            <a:r>
              <a:rPr lang="zh-CN" altLang="zh-CN" b="1" kern="100" dirty="0">
                <a:solidFill>
                  <a:schemeClr val="accent6">
                    <a:lumMod val="75000"/>
                  </a:schemeClr>
                </a:solidFill>
                <a:latin typeface="Times New Roman"/>
                <a:ea typeface="方正细黑一简体"/>
                <a:cs typeface="Times New Roman"/>
              </a:rPr>
              <a:t>目题逐解</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二</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改革开放的意义</a:t>
            </a:r>
            <a:endParaRPr lang="zh-CN" altLang="zh-CN" sz="1050"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改革开放的重要意义</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改革开放极大改变了中国的面貌</a:t>
            </a:r>
            <a:r>
              <a:rPr lang="zh-CN" altLang="zh-CN" b="1" kern="100" dirty="0" smtClean="0">
                <a:latin typeface="Times New Roman"/>
                <a:ea typeface="方正细黑一简体"/>
                <a:cs typeface="Times New Roman"/>
              </a:rPr>
              <a:t>、</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面貌、中国人民的面貌</a:t>
            </a:r>
            <a:r>
              <a:rPr lang="zh-CN" altLang="zh-CN" b="1" kern="100" dirty="0" smtClean="0">
                <a:latin typeface="Times New Roman"/>
                <a:ea typeface="方正细黑一简体"/>
                <a:cs typeface="Times New Roman"/>
              </a:rPr>
              <a:t>、</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面貌。</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中华民族迎来了从站起来、富起来</a:t>
            </a:r>
            <a:r>
              <a:rPr lang="zh-CN" altLang="zh-CN" b="1" kern="100" dirty="0" smtClean="0">
                <a:latin typeface="Times New Roman"/>
                <a:ea typeface="方正细黑一简体"/>
                <a:cs typeface="Times New Roman"/>
              </a:rPr>
              <a:t>到</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伟大飞跃，中国特色社会主义迎来了</a:t>
            </a:r>
            <a:r>
              <a:rPr lang="zh-CN" altLang="zh-CN" b="1" kern="100" dirty="0" smtClean="0">
                <a:latin typeface="Times New Roman"/>
                <a:ea typeface="方正细黑一简体"/>
                <a:cs typeface="Times New Roman"/>
              </a:rPr>
              <a:t>从</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发展到完善的伟大飞跃，中国人民迎来了从温饱不足</a:t>
            </a:r>
            <a:r>
              <a:rPr lang="zh-CN" altLang="zh-CN" b="1" kern="100" dirty="0" smtClean="0">
                <a:latin typeface="Times New Roman"/>
                <a:ea typeface="方正细黑一简体"/>
                <a:cs typeface="Times New Roman"/>
              </a:rPr>
              <a:t>到</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伟大飞跃。</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中华民族正以崭新姿态屹立于世界的东方</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4" name="矩形 3"/>
          <p:cNvSpPr/>
          <p:nvPr/>
        </p:nvSpPr>
        <p:spPr>
          <a:xfrm>
            <a:off x="7278530" y="249289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中华民族</a:t>
            </a:r>
            <a:endParaRPr lang="zh-CN" altLang="en-US" dirty="0"/>
          </a:p>
        </p:txBody>
      </p:sp>
      <p:sp>
        <p:nvSpPr>
          <p:cNvPr id="5" name="矩形 4"/>
          <p:cNvSpPr/>
          <p:nvPr/>
        </p:nvSpPr>
        <p:spPr>
          <a:xfrm>
            <a:off x="2453358" y="3140968"/>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中国共产党</a:t>
            </a:r>
            <a:endParaRPr lang="zh-CN" altLang="en-US" dirty="0"/>
          </a:p>
        </p:txBody>
      </p:sp>
      <p:sp>
        <p:nvSpPr>
          <p:cNvPr id="6" name="矩形 5"/>
          <p:cNvSpPr/>
          <p:nvPr/>
        </p:nvSpPr>
        <p:spPr>
          <a:xfrm>
            <a:off x="7609755" y="3861048"/>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强起来</a:t>
            </a:r>
            <a:endParaRPr lang="zh-CN" altLang="en-US" dirty="0"/>
          </a:p>
        </p:txBody>
      </p:sp>
      <p:sp>
        <p:nvSpPr>
          <p:cNvPr id="7" name="矩形 6"/>
          <p:cNvSpPr/>
          <p:nvPr/>
        </p:nvSpPr>
        <p:spPr>
          <a:xfrm>
            <a:off x="4657427" y="450912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创立</a:t>
            </a:r>
            <a:endParaRPr lang="zh-CN" altLang="en-US" dirty="0"/>
          </a:p>
        </p:txBody>
      </p:sp>
      <p:sp>
        <p:nvSpPr>
          <p:cNvPr id="8" name="矩形 7"/>
          <p:cNvSpPr/>
          <p:nvPr/>
        </p:nvSpPr>
        <p:spPr>
          <a:xfrm>
            <a:off x="3894154" y="513802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小康富裕</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7030A0"/>
                </a:solidFill>
                <a:latin typeface="Times New Roman"/>
                <a:ea typeface="方正细黑一简体"/>
                <a:cs typeface="Times New Roman"/>
              </a:rPr>
              <a:t>微点拨</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中国的改革是中国特色社会主义制度的自我完善和发展，不是社会主义性质的改变。改革的实质和目标，是要从根本上改变束缚我国生产力发展的经济体制，建立充满生机和活力的社会主义新经济体制，同时相应地改革政治体制和其他方面的体制，以实现中国的社会主义现代化。</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476672"/>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改革开放的重要地位</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380854778"/>
              </p:ext>
            </p:extLst>
          </p:nvPr>
        </p:nvGraphicFramePr>
        <p:xfrm>
          <a:off x="1057027" y="1304620"/>
          <a:ext cx="10225135" cy="4813994"/>
        </p:xfrm>
        <a:graphic>
          <a:graphicData uri="http://schemas.openxmlformats.org/drawingml/2006/table">
            <a:tbl>
              <a:tblPr/>
              <a:tblGrid>
                <a:gridCol w="668532"/>
                <a:gridCol w="9556603"/>
              </a:tblGrid>
              <a:tr h="2750854">
                <a:tc>
                  <a:txBody>
                    <a:bodyPr/>
                    <a:lstStyle/>
                    <a:p>
                      <a:pPr algn="ctr">
                        <a:lnSpc>
                          <a:spcPct val="150000"/>
                        </a:lnSpc>
                        <a:spcAft>
                          <a:spcPts val="0"/>
                        </a:spcAft>
                        <a:tabLst>
                          <a:tab pos="5311140" algn="l"/>
                        </a:tabLst>
                      </a:pPr>
                      <a:r>
                        <a:rPr lang="zh-CN" sz="2800" b="1" kern="100" dirty="0">
                          <a:effectLst/>
                          <a:latin typeface="Times New Roman"/>
                          <a:ea typeface="方正细黑一简体"/>
                          <a:cs typeface="Times New Roman"/>
                        </a:rPr>
                        <a:t>地位</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改革开放是党和人民大踏步赶上时代</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是坚持和发展中国特色社会主义</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是决定当代中国命运</a:t>
                      </a:r>
                      <a:r>
                        <a:rPr lang="zh-CN" sz="2800" b="1" kern="100" dirty="0" smtClean="0">
                          <a:effectLst/>
                          <a:latin typeface="Times New Roman"/>
                          <a:ea typeface="方正细黑一简体"/>
                          <a:cs typeface="Times New Roman"/>
                        </a:rPr>
                        <a:t>的</a:t>
                      </a:r>
                      <a:r>
                        <a:rPr lang="en-US" altLang="zh-CN" sz="2800" b="1" kern="100" dirty="0" smtClean="0">
                          <a:effectLst/>
                          <a:latin typeface="Times New Roman"/>
                          <a:ea typeface="方正细黑一简体"/>
                          <a:cs typeface="Times New Roman"/>
                        </a:rPr>
                        <a:t>________</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也是决定实现</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两个一百年</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奋斗目标、实现中华民族伟大复兴</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对外开放是中国的基本国策</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63140">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要求</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实践发展永无止境，解放思想永无止境</a:t>
                      </a:r>
                      <a:r>
                        <a:rPr lang="zh-CN" sz="2800" b="1" kern="100" dirty="0" smtClean="0">
                          <a:effectLst/>
                          <a:latin typeface="Times New Roman"/>
                          <a:ea typeface="方正细黑一简体"/>
                          <a:cs typeface="Times New Roman"/>
                        </a:rPr>
                        <a:t>，</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也</a:t>
                      </a:r>
                      <a:r>
                        <a:rPr lang="zh-CN" sz="2800" b="1" kern="100" dirty="0">
                          <a:effectLst/>
                          <a:latin typeface="Times New Roman"/>
                          <a:ea typeface="方正细黑一简体"/>
                          <a:cs typeface="Times New Roman"/>
                        </a:rPr>
                        <a:t>永无止境，停顿和倒退没有出路。当今世界是开放的世界，开放带来进步，封闭必然落后。改革开放只有进行时，没有完成时</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7782586" y="148478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重要法宝</a:t>
            </a:r>
            <a:endParaRPr lang="zh-CN" altLang="en-US" dirty="0"/>
          </a:p>
        </p:txBody>
      </p:sp>
      <p:sp>
        <p:nvSpPr>
          <p:cNvPr id="6" name="矩形 5"/>
          <p:cNvSpPr/>
          <p:nvPr/>
        </p:nvSpPr>
        <p:spPr>
          <a:xfrm>
            <a:off x="5665539" y="213285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必由之路</a:t>
            </a:r>
            <a:endParaRPr lang="zh-CN" altLang="en-US" dirty="0"/>
          </a:p>
        </p:txBody>
      </p:sp>
      <p:sp>
        <p:nvSpPr>
          <p:cNvPr id="7" name="矩形 6"/>
          <p:cNvSpPr/>
          <p:nvPr/>
        </p:nvSpPr>
        <p:spPr>
          <a:xfrm>
            <a:off x="1651021" y="276176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关键一招</a:t>
            </a:r>
            <a:endParaRPr lang="zh-CN" altLang="en-US" dirty="0"/>
          </a:p>
        </p:txBody>
      </p:sp>
      <p:sp>
        <p:nvSpPr>
          <p:cNvPr id="8" name="矩形 7"/>
          <p:cNvSpPr/>
          <p:nvPr/>
        </p:nvSpPr>
        <p:spPr>
          <a:xfrm>
            <a:off x="4261527" y="341107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关键一招</a:t>
            </a:r>
            <a:endParaRPr lang="zh-CN" altLang="en-US" dirty="0"/>
          </a:p>
        </p:txBody>
      </p:sp>
      <p:sp>
        <p:nvSpPr>
          <p:cNvPr id="9" name="矩形 8"/>
          <p:cNvSpPr/>
          <p:nvPr/>
        </p:nvSpPr>
        <p:spPr>
          <a:xfrm>
            <a:off x="8131741" y="4230053"/>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改革开放</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15209"/>
            <a:ext cx="10975658" cy="5966120"/>
          </a:xfrm>
        </p:spPr>
        <p:txBody>
          <a:bodyPr>
            <a:normAutofit/>
          </a:bodyPr>
          <a:lstStyle/>
          <a:p>
            <a:pPr indent="0" algn="just">
              <a:tabLst>
                <a:tab pos="5311140" algn="l"/>
              </a:tabLst>
            </a:pPr>
            <a:r>
              <a:rPr lang="zh-CN" altLang="zh-CN" b="1" kern="100" dirty="0">
                <a:solidFill>
                  <a:srgbClr val="0000FF"/>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十一届三中全会以来，中国改革全面推进，对外开放向纵深发展。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经过</a:t>
            </a:r>
            <a:r>
              <a:rPr lang="en-US" altLang="zh-CN" b="1" kern="100" dirty="0">
                <a:latin typeface="Times New Roman"/>
                <a:ea typeface="方正细黑一简体"/>
                <a:cs typeface="Courier New"/>
              </a:rPr>
              <a:t>40</a:t>
            </a:r>
            <a:r>
              <a:rPr lang="zh-CN" altLang="zh-CN" b="1" kern="100" dirty="0">
                <a:latin typeface="Times New Roman"/>
                <a:ea typeface="方正细黑一简体"/>
                <a:cs typeface="Times New Roman"/>
              </a:rPr>
              <a:t>多年的改革开放，我国的改革事业已经基本完成。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改革开放永无止境，停顿和倒退没有出路。改革开放只有进行时，没有完成时。</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arn(inVertical)">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66545" y="919264"/>
            <a:ext cx="10975658" cy="5246040"/>
          </a:xfrm>
        </p:spPr>
        <p:txBody>
          <a:bodyPr>
            <a:normAutofit/>
          </a:bodyPr>
          <a:lstStyle/>
          <a:p>
            <a:pPr indent="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两个一百年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奋斗目标的确立是决定当代中国命运的关键一招，也是决定实现中华民族伟大复兴的关键一招。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改革开放是决定当代中国命运的关键一招，也是决定实现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两个一百年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奋斗目标、实现中华民族伟大复兴的关键一招。</a:t>
            </a:r>
            <a:endParaRPr lang="zh-CN" altLang="zh-CN" sz="1050" kern="100" dirty="0">
              <a:latin typeface="宋体"/>
              <a:cs typeface="Courier New"/>
            </a:endParaRPr>
          </a:p>
          <a:p>
            <a:pPr indent="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改革开放是实现社会主义现代化、实现中华民族伟大复兴的必由之路。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5311140"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改革开放是坚持和发展中国特色社会主义的必由之路。</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二、教材资料的发掘题</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P34</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solidFill>
                  <a:srgbClr val="0000FF"/>
                </a:solidFill>
                <a:latin typeface="Times New Roman"/>
                <a:ea typeface="方正细黑一简体"/>
                <a:cs typeface="Courier New"/>
              </a:rPr>
              <a:t>1</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中华人民共和国在庆祝改革开放</a:t>
            </a:r>
            <a:r>
              <a:rPr lang="en-US" altLang="zh-CN" b="1" kern="100" dirty="0">
                <a:latin typeface="Times New Roman"/>
                <a:ea typeface="方正细黑一简体"/>
                <a:cs typeface="Courier New"/>
              </a:rPr>
              <a:t>40</a:t>
            </a:r>
            <a:r>
              <a:rPr lang="zh-CN" altLang="zh-CN" b="1" kern="100" dirty="0">
                <a:latin typeface="Times New Roman"/>
                <a:ea typeface="方正细黑一简体"/>
                <a:cs typeface="Times New Roman"/>
              </a:rPr>
              <a:t>周年大会上授予于敏等</a:t>
            </a:r>
            <a:r>
              <a:rPr lang="en-US" altLang="zh-CN" b="1" kern="100" dirty="0">
                <a:latin typeface="Times New Roman"/>
                <a:ea typeface="方正细黑一简体"/>
                <a:cs typeface="Courier New"/>
              </a:rPr>
              <a:t>100</a:t>
            </a:r>
            <a:r>
              <a:rPr lang="zh-CN" altLang="zh-CN" b="1" kern="100" dirty="0">
                <a:latin typeface="Times New Roman"/>
                <a:ea typeface="方正细黑一简体"/>
                <a:cs typeface="Times New Roman"/>
              </a:rPr>
              <a:t>名同志改革先锋称号，颁授改革先锋奖章。这次表彰旨在通过选树褒扬改革先锋模范人物，充分展现改革开放</a:t>
            </a:r>
            <a:r>
              <a:rPr lang="en-US" altLang="zh-CN" b="1" kern="100" dirty="0">
                <a:latin typeface="Times New Roman"/>
                <a:ea typeface="方正细黑一简体"/>
                <a:cs typeface="Courier New"/>
              </a:rPr>
              <a:t>40</a:t>
            </a:r>
            <a:r>
              <a:rPr lang="zh-CN" altLang="zh-CN" b="1" kern="100" dirty="0">
                <a:latin typeface="Times New Roman"/>
                <a:ea typeface="方正细黑一简体"/>
                <a:cs typeface="Times New Roman"/>
              </a:rPr>
              <a:t>年来的伟大成就，大力弘扬以改革创新为核心的时代精神，坚定不移将改革开放进行到底。材料表明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改革开放是中国人民从此站起来的重要转折点</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我国要继续坚持走改革开放的强国之路</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改革开放极大地促进了我国社会的发展</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改革开放实现了中华民族伟大复兴的目标</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smtClean="0">
                <a:latin typeface="宋体"/>
                <a:cs typeface="宋体"/>
              </a:rPr>
              <a:t>①②</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新</a:t>
            </a:r>
            <a:r>
              <a:rPr lang="zh-CN" altLang="zh-CN" b="1" kern="100" dirty="0">
                <a:latin typeface="Times New Roman"/>
                <a:ea typeface="方正细黑一简体"/>
                <a:cs typeface="Times New Roman"/>
              </a:rPr>
              <a:t>民主主义革命的胜利、中华人民共和国的诞生、社会主义制度的确立和社会主义建设的全面展开，实现了中华民族从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东亚病夫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到站起来的伟大飞跃，</a:t>
            </a:r>
            <a:r>
              <a:rPr lang="zh-CN" altLang="zh-CN" b="1" kern="100" dirty="0">
                <a:latin typeface="宋体"/>
                <a:cs typeface="宋体"/>
              </a:rPr>
              <a:t>①</a:t>
            </a:r>
            <a:r>
              <a:rPr lang="zh-CN" altLang="zh-CN" b="1" kern="100" dirty="0">
                <a:latin typeface="Times New Roman"/>
                <a:ea typeface="方正细黑一简体"/>
                <a:cs typeface="Times New Roman"/>
              </a:rPr>
              <a:t>错误。材料表明改革开放促进了我国经济社会的发展，我国要继续坚持改革开放的强国之路，</a:t>
            </a:r>
            <a:r>
              <a:rPr lang="zh-CN" altLang="zh-CN" b="1" kern="100" dirty="0">
                <a:latin typeface="宋体"/>
                <a:cs typeface="宋体"/>
              </a:rPr>
              <a:t>②③</a:t>
            </a:r>
            <a:r>
              <a:rPr lang="zh-CN" altLang="zh-CN" b="1" kern="100" dirty="0">
                <a:latin typeface="Times New Roman"/>
                <a:ea typeface="方正细黑一简体"/>
                <a:cs typeface="Times New Roman"/>
              </a:rPr>
              <a:t>正确。</a:t>
            </a:r>
            <a:r>
              <a:rPr lang="zh-CN" altLang="zh-CN" b="1" kern="100" dirty="0">
                <a:latin typeface="宋体"/>
                <a:cs typeface="宋体"/>
              </a:rPr>
              <a:t>④</a:t>
            </a:r>
            <a:r>
              <a:rPr lang="zh-CN" altLang="zh-CN" b="1" kern="100" dirty="0">
                <a:latin typeface="Times New Roman"/>
                <a:ea typeface="方正细黑一简体"/>
                <a:cs typeface="Times New Roman"/>
              </a:rPr>
              <a:t>说法不符合现实。</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75249"/>
            <a:ext cx="10975658" cy="5246040"/>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P34</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探究与分享</a:t>
            </a:r>
            <a:r>
              <a:rPr lang="en-US" altLang="zh-CN" b="1" kern="100" dirty="0">
                <a:solidFill>
                  <a:srgbClr val="0000FF"/>
                </a:solidFill>
                <a:latin typeface="Times New Roman"/>
                <a:ea typeface="方正细黑一简体"/>
                <a:cs typeface="Courier New"/>
              </a:rPr>
              <a:t>2</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习近平总书记在庆祝改革开放</a:t>
            </a:r>
            <a:r>
              <a:rPr lang="en-US" altLang="zh-CN" b="1" kern="100" dirty="0">
                <a:latin typeface="Times New Roman"/>
                <a:ea typeface="方正细黑一简体"/>
                <a:cs typeface="Courier New"/>
              </a:rPr>
              <a:t>40</a:t>
            </a:r>
            <a:r>
              <a:rPr lang="zh-CN" altLang="zh-CN" b="1" kern="100" dirty="0">
                <a:latin typeface="Times New Roman"/>
                <a:ea typeface="方正细黑一简体"/>
                <a:cs typeface="Times New Roman"/>
              </a:rPr>
              <a:t>周年大会上的讲话中指出：</a:t>
            </a:r>
            <a:r>
              <a:rPr lang="en-US" altLang="zh-CN" b="1" kern="100" dirty="0">
                <a:latin typeface="Times New Roman"/>
                <a:ea typeface="方正细黑一简体"/>
                <a:cs typeface="Courier New"/>
              </a:rPr>
              <a:t>“40</a:t>
            </a:r>
            <a:r>
              <a:rPr lang="zh-CN" altLang="zh-CN" b="1" kern="100" dirty="0">
                <a:latin typeface="Times New Roman"/>
                <a:ea typeface="方正细黑一简体"/>
                <a:cs typeface="Times New Roman"/>
              </a:rPr>
              <a:t>年来，我们始终坚持以经济建设为中心，不断解放和发展社会生产力，我国国内生产总值由</a:t>
            </a:r>
            <a:r>
              <a:rPr lang="en-US" altLang="zh-CN" b="1" kern="100" dirty="0">
                <a:latin typeface="Times New Roman"/>
                <a:ea typeface="方正细黑一简体"/>
                <a:cs typeface="Courier New"/>
              </a:rPr>
              <a:t>3 679</a:t>
            </a:r>
            <a:r>
              <a:rPr lang="zh-CN" altLang="zh-CN" b="1" kern="100" dirty="0">
                <a:latin typeface="Times New Roman"/>
                <a:ea typeface="方正细黑一简体"/>
                <a:cs typeface="Times New Roman"/>
              </a:rPr>
              <a:t>亿元增长到</a:t>
            </a:r>
            <a:r>
              <a:rPr lang="en-US" altLang="zh-CN" b="1" kern="100" dirty="0">
                <a:latin typeface="Times New Roman"/>
                <a:ea typeface="方正细黑一简体"/>
                <a:cs typeface="Courier New"/>
              </a:rPr>
              <a:t>2017</a:t>
            </a:r>
            <a:r>
              <a:rPr lang="zh-CN" altLang="zh-CN" b="1" kern="100" dirty="0">
                <a:latin typeface="Times New Roman"/>
                <a:ea typeface="方正细黑一简体"/>
                <a:cs typeface="Times New Roman"/>
              </a:rPr>
              <a:t>年的</a:t>
            </a:r>
            <a:r>
              <a:rPr lang="en-US" altLang="zh-CN" b="1" kern="100" dirty="0">
                <a:latin typeface="Times New Roman"/>
                <a:ea typeface="方正细黑一简体"/>
                <a:cs typeface="Courier New"/>
              </a:rPr>
              <a:t>82.7</a:t>
            </a:r>
            <a:r>
              <a:rPr lang="zh-CN" altLang="zh-CN" b="1" kern="100" dirty="0">
                <a:latin typeface="Times New Roman"/>
                <a:ea typeface="方正细黑一简体"/>
                <a:cs typeface="Times New Roman"/>
              </a:rPr>
              <a:t>万亿元，年均实际增长</a:t>
            </a:r>
            <a:r>
              <a:rPr lang="en-US" altLang="zh-CN" b="1" kern="100" dirty="0">
                <a:latin typeface="Times New Roman"/>
                <a:ea typeface="方正细黑一简体"/>
                <a:cs typeface="Courier New"/>
              </a:rPr>
              <a:t>9.5%</a:t>
            </a:r>
            <a:r>
              <a:rPr lang="zh-CN" altLang="zh-CN" b="1" kern="100" dirty="0">
                <a:latin typeface="Times New Roman"/>
                <a:ea typeface="方正细黑一简体"/>
                <a:cs typeface="Times New Roman"/>
              </a:rPr>
              <a:t>，远高于同期世界经济</a:t>
            </a:r>
            <a:r>
              <a:rPr lang="en-US" altLang="zh-CN" b="1" kern="100" dirty="0">
                <a:latin typeface="Times New Roman"/>
                <a:ea typeface="方正细黑一简体"/>
                <a:cs typeface="Courier New"/>
              </a:rPr>
              <a:t>2.9%</a:t>
            </a:r>
            <a:r>
              <a:rPr lang="zh-CN" altLang="zh-CN" b="1" kern="100" dirty="0">
                <a:latin typeface="Times New Roman"/>
                <a:ea typeface="方正细黑一简体"/>
                <a:cs typeface="Times New Roman"/>
              </a:rPr>
              <a:t>左右的年均增速。我国国内生产总值占世界生产总值的比重由改革开放之初的</a:t>
            </a:r>
            <a:r>
              <a:rPr lang="en-US" altLang="zh-CN" b="1" kern="100" dirty="0">
                <a:latin typeface="Times New Roman"/>
                <a:ea typeface="方正细黑一简体"/>
                <a:cs typeface="Courier New"/>
              </a:rPr>
              <a:t>1.8%</a:t>
            </a:r>
            <a:r>
              <a:rPr lang="zh-CN" altLang="zh-CN" b="1" kern="100" dirty="0">
                <a:latin typeface="Times New Roman"/>
                <a:ea typeface="方正细黑一简体"/>
                <a:cs typeface="Times New Roman"/>
              </a:rPr>
              <a:t>上升到</a:t>
            </a:r>
            <a:r>
              <a:rPr lang="en-US" altLang="zh-CN" b="1" kern="100" dirty="0">
                <a:latin typeface="Times New Roman"/>
                <a:ea typeface="方正细黑一简体"/>
                <a:cs typeface="Courier New"/>
              </a:rPr>
              <a:t>15.2%</a:t>
            </a:r>
            <a:r>
              <a:rPr lang="zh-CN" altLang="zh-CN" b="1" kern="100" dirty="0">
                <a:latin typeface="Times New Roman"/>
                <a:ea typeface="方正细黑一简体"/>
                <a:cs typeface="Times New Roman"/>
              </a:rPr>
              <a:t>，多年来对世界经济增长贡献率超过</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这段话表明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44624"/>
            <a:ext cx="11248468" cy="6110136"/>
          </a:xfrm>
        </p:spPr>
        <p:txBody>
          <a:bodyPr>
            <a:noAutofit/>
          </a:bodyPr>
          <a:lstStyle/>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人民是历史的创造者，是改革开放伟大奇迹的创造者　</a:t>
            </a:r>
            <a:r>
              <a:rPr lang="zh-CN" altLang="zh-CN" b="1" kern="100" dirty="0">
                <a:latin typeface="宋体"/>
                <a:cs typeface="宋体"/>
              </a:rPr>
              <a:t>②</a:t>
            </a:r>
            <a:r>
              <a:rPr lang="zh-CN" altLang="zh-CN" b="1" kern="100" dirty="0">
                <a:latin typeface="Times New Roman"/>
                <a:ea typeface="方正细黑一简体"/>
                <a:cs typeface="Times New Roman"/>
              </a:rPr>
              <a:t>改革开放是党和人民大踏步赶上时代的重要法宝　</a:t>
            </a:r>
            <a:r>
              <a:rPr lang="zh-CN" altLang="zh-CN" b="1" kern="100" dirty="0">
                <a:latin typeface="宋体"/>
                <a:cs typeface="宋体"/>
              </a:rPr>
              <a:t>③</a:t>
            </a:r>
            <a:r>
              <a:rPr lang="zh-CN" altLang="zh-CN" b="1" kern="100" dirty="0">
                <a:latin typeface="Times New Roman"/>
                <a:ea typeface="方正细黑一简体"/>
                <a:cs typeface="Times New Roman"/>
              </a:rPr>
              <a:t>改革开放是坚持和发展中国特色社会主义的必由之路　</a:t>
            </a:r>
            <a:r>
              <a:rPr lang="zh-CN" altLang="zh-CN" b="1" kern="100" dirty="0">
                <a:latin typeface="宋体"/>
                <a:cs typeface="宋体"/>
              </a:rPr>
              <a:t>④</a:t>
            </a:r>
            <a:r>
              <a:rPr lang="zh-CN" altLang="zh-CN" b="1" kern="100" dirty="0">
                <a:latin typeface="Times New Roman"/>
                <a:ea typeface="方正细黑一简体"/>
                <a:cs typeface="Times New Roman"/>
              </a:rPr>
              <a:t>改革开放极大地改变了中国的面貌和世界的面貌</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endParaRPr lang="zh-CN" altLang="zh-CN"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材</a:t>
            </a:r>
            <a:r>
              <a:rPr lang="zh-CN" altLang="zh-CN" b="1" kern="100" dirty="0">
                <a:latin typeface="Times New Roman"/>
                <a:ea typeface="方正细黑一简体"/>
                <a:cs typeface="Times New Roman"/>
              </a:rPr>
              <a:t>料不体现人民在改革开放中的地位和作用，</a:t>
            </a:r>
            <a:r>
              <a:rPr lang="zh-CN" altLang="zh-CN" b="1" kern="100" dirty="0">
                <a:latin typeface="宋体"/>
                <a:cs typeface="宋体"/>
              </a:rPr>
              <a:t>①</a:t>
            </a:r>
            <a:r>
              <a:rPr lang="zh-CN" altLang="zh-CN" b="1" kern="100" dirty="0">
                <a:latin typeface="Times New Roman"/>
                <a:ea typeface="方正细黑一简体"/>
                <a:cs typeface="Times New Roman"/>
              </a:rPr>
              <a:t>排除。材料说明改革开放是党和人民大踏步赶上时代的重要法宝，是坚持和发展中国特色社会主义的必由之路，</a:t>
            </a:r>
            <a:r>
              <a:rPr lang="zh-CN" altLang="zh-CN" b="1" kern="100" dirty="0">
                <a:latin typeface="宋体"/>
                <a:cs typeface="宋体"/>
              </a:rPr>
              <a:t>②③</a:t>
            </a:r>
            <a:r>
              <a:rPr lang="zh-CN" altLang="zh-CN" b="1" kern="100" dirty="0">
                <a:latin typeface="Times New Roman"/>
                <a:ea typeface="方正细黑一简体"/>
                <a:cs typeface="Times New Roman"/>
              </a:rPr>
              <a:t>正确。改革开放没有极大地改变世界的面貌，</a:t>
            </a:r>
            <a:r>
              <a:rPr lang="zh-CN" altLang="zh-CN" b="1" kern="100" dirty="0">
                <a:latin typeface="宋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arn(inVertical)">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75249"/>
            <a:ext cx="10975658" cy="5534071"/>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教材</a:t>
            </a:r>
            <a:r>
              <a:rPr lang="en-US" altLang="zh-CN" b="1" kern="100" dirty="0">
                <a:solidFill>
                  <a:srgbClr val="0000FF"/>
                </a:solidFill>
                <a:latin typeface="Times New Roman"/>
                <a:ea typeface="方正细黑一简体"/>
                <a:cs typeface="Courier New"/>
              </a:rPr>
              <a:t>P35</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改编题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以数千年大历史观之，变革和开放总体上是中国的历史常态。中华民族以改革开放的姿态继续走向未来，说明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．改革开放只有进行时，没有完成时</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．改革开放极大地改变了中国的面貌</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．改革开放是决定当代中国命运的关键一招</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．当今世界是开放的世界</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68995" y="1639344"/>
            <a:ext cx="10600396" cy="3805880"/>
          </a:xfrm>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材</a:t>
            </a:r>
            <a:r>
              <a:rPr lang="zh-CN" altLang="zh-CN" b="1" kern="100" dirty="0">
                <a:latin typeface="Times New Roman"/>
                <a:ea typeface="方正细黑一简体"/>
                <a:cs typeface="Times New Roman"/>
              </a:rPr>
              <a:t>料说明改革开放只有进行时，没有完成时，</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03241"/>
            <a:ext cx="10975658" cy="5390056"/>
          </a:xfrm>
        </p:spPr>
        <p:txBody>
          <a:bodyPr>
            <a:normAutofit/>
          </a:bodyPr>
          <a:lstStyle/>
          <a:p>
            <a:pPr indent="71374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情境思考题</a:t>
            </a:r>
            <a:r>
              <a:rPr lang="en-US" altLang="zh-CN" b="1" kern="100" dirty="0">
                <a:solidFill>
                  <a:srgbClr val="0000FF"/>
                </a:solidFill>
                <a:latin typeface="Times New Roman"/>
                <a:ea typeface="方正细黑一简体"/>
                <a:cs typeface="Courier New"/>
              </a:rPr>
              <a:t>)</a:t>
            </a:r>
            <a:r>
              <a:rPr lang="zh-CN" altLang="zh-CN" b="1" kern="100" dirty="0">
                <a:latin typeface="Times New Roman"/>
                <a:ea typeface="方正细黑一简体"/>
                <a:cs typeface="Times New Roman"/>
              </a:rPr>
              <a:t>阅读材料，回答问题。</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40</a:t>
            </a:r>
            <a:r>
              <a:rPr lang="zh-CN" altLang="zh-CN" b="1" kern="100" dirty="0">
                <a:latin typeface="Times New Roman"/>
                <a:ea typeface="方正细黑一简体"/>
                <a:cs typeface="Times New Roman"/>
              </a:rPr>
              <a:t>多年前，中国开启了改革开放，从此中国的面貌焕然一新。从包产到户的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星星之火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，到全面深化改革的风生水起；从兴办经济特区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杀出一条血路来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，到建立社会主义市场经济体制闯出一条发展新路；从脱贫攻坚全面胜利，到踏上实现第二个百年奋斗目标新的赶考路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改革开放成为当代中国最显著、最壮丽的气象，极大改变了中国的面貌、中华民族的面貌、中国人民的面貌、中国共产党的面貌。</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latin typeface="Times New Roman"/>
                <a:ea typeface="方正细黑一简体"/>
                <a:cs typeface="Times New Roman"/>
              </a:rPr>
              <a:t>习近平总书记强调：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改革开放是决定当代中国命运的关键一招，也是决定实现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两个一百年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奋斗目标、实现中华民族伟大复兴的关键一招。</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结合材料，运用所学知识说明为什么改革开放是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关键一招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本题属于原因类主观题，根据材料和设问确定知识范围是改革开放的知识。运用改革开放的意义的知识，结合材料分析回答。</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069626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19265"/>
            <a:ext cx="10975658" cy="4958008"/>
          </a:xfrm>
        </p:spPr>
        <p:txBody>
          <a:bodyPr>
            <a:normAutofit/>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答案示例：</a:t>
            </a:r>
            <a:r>
              <a:rPr lang="zh-CN" altLang="zh-CN" b="1" kern="100" dirty="0">
                <a:latin typeface="宋体"/>
                <a:cs typeface="宋体"/>
              </a:rPr>
              <a:t>①</a:t>
            </a:r>
            <a:r>
              <a:rPr lang="en-US" altLang="zh-CN" b="1" kern="100" dirty="0">
                <a:latin typeface="Times New Roman"/>
                <a:ea typeface="方正细黑一简体"/>
                <a:cs typeface="Courier New"/>
              </a:rPr>
              <a:t>40</a:t>
            </a:r>
            <a:r>
              <a:rPr lang="zh-CN" altLang="zh-CN" b="1" kern="100" dirty="0">
                <a:latin typeface="Times New Roman"/>
                <a:ea typeface="方正细黑一简体"/>
                <a:cs typeface="Times New Roman"/>
              </a:rPr>
              <a:t>多年的实践证明，改革开放是党和人民大踏步赶上时代的重要法宝，是决定当代中国命运的关键一招，也是决定实现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两个一百年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奋斗目标、实现中华民族伟大复兴的关键一招。</a:t>
            </a:r>
            <a:r>
              <a:rPr lang="zh-CN" altLang="zh-CN" b="1" kern="100" dirty="0">
                <a:latin typeface="宋体"/>
                <a:cs typeface="宋体"/>
              </a:rPr>
              <a:t>②</a:t>
            </a:r>
            <a:r>
              <a:rPr lang="zh-CN" altLang="zh-CN" b="1" kern="100" dirty="0">
                <a:latin typeface="Times New Roman"/>
                <a:ea typeface="方正细黑一简体"/>
                <a:cs typeface="Times New Roman"/>
              </a:rPr>
              <a:t>改革开放极大改变了中国的面貌、中华民族的面貌、中国人民的面貌、中国共产党的面貌。</a:t>
            </a:r>
            <a:r>
              <a:rPr lang="zh-CN" altLang="zh-CN" b="1" kern="100" dirty="0">
                <a:latin typeface="宋体"/>
                <a:cs typeface="宋体"/>
              </a:rPr>
              <a:t>③</a:t>
            </a:r>
            <a:r>
              <a:rPr lang="zh-CN" altLang="zh-CN" b="1" kern="100" dirty="0">
                <a:latin typeface="Times New Roman"/>
                <a:ea typeface="方正细黑一简体"/>
                <a:cs typeface="Times New Roman"/>
              </a:rPr>
              <a:t>使中华民族迎来了从站起来、富起来到强起来的伟大飞跃，中国特色社会主义迎来了从创立、发展到完善的伟大飞跃，中国人民迎来了从温饱不足到小康富裕的伟大飞跃。</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4813258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43201"/>
            <a:ext cx="10975658" cy="6110136"/>
          </a:xfrm>
        </p:spPr>
        <p:txBody>
          <a:bodyPr>
            <a:normAutofit/>
          </a:bodyPr>
          <a:lstStyle/>
          <a:p>
            <a:pPr indent="713740" algn="ctr">
              <a:tabLst>
                <a:tab pos="5311140" algn="l"/>
              </a:tabLst>
            </a:pPr>
            <a:r>
              <a:rPr lang="zh-CN" altLang="zh-CN" b="1" kern="100" dirty="0">
                <a:solidFill>
                  <a:schemeClr val="accent6">
                    <a:lumMod val="75000"/>
                  </a:schemeClr>
                </a:solidFill>
                <a:latin typeface="Times New Roman"/>
                <a:ea typeface="方正细黑一简体"/>
                <a:cs typeface="Times New Roman"/>
              </a:rPr>
              <a:t>框内综合</a:t>
            </a:r>
            <a:r>
              <a:rPr lang="en-US" altLang="zh-CN" b="1" kern="100" dirty="0">
                <a:solidFill>
                  <a:schemeClr val="accent6">
                    <a:lumMod val="75000"/>
                  </a:schemeClr>
                </a:solidFill>
                <a:latin typeface="Times New Roman"/>
                <a:ea typeface="方正细黑一简体"/>
                <a:cs typeface="Courier New"/>
              </a:rPr>
              <a:t>——</a:t>
            </a:r>
            <a:r>
              <a:rPr lang="zh-CN" altLang="zh-CN" b="1" kern="100" dirty="0">
                <a:solidFill>
                  <a:schemeClr val="accent6">
                    <a:lumMod val="75000"/>
                  </a:schemeClr>
                </a:solidFill>
                <a:latin typeface="Times New Roman"/>
                <a:ea typeface="方正细黑一简体"/>
                <a:cs typeface="Times New Roman"/>
              </a:rPr>
              <a:t>从国际社会的评价看我国改革开放的必要性</a:t>
            </a:r>
            <a:endParaRPr lang="zh-CN" altLang="zh-CN" sz="1050" kern="100" dirty="0">
              <a:solidFill>
                <a:schemeClr val="accent6">
                  <a:lumMod val="75000"/>
                </a:schemeClr>
              </a:solidFill>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问题的发现、分析与解决</a:t>
            </a:r>
            <a:endParaRPr lang="zh-CN" altLang="zh-CN" sz="1050" kern="100" dirty="0">
              <a:latin typeface="宋体"/>
              <a:cs typeface="Courier New"/>
            </a:endParaRPr>
          </a:p>
          <a:p>
            <a:pPr indent="713740" algn="ctr">
              <a:tabLst>
                <a:tab pos="5311140" algn="l"/>
              </a:tabLst>
            </a:pPr>
            <a:r>
              <a:rPr lang="zh-CN" altLang="zh-CN" b="1" kern="100" dirty="0">
                <a:solidFill>
                  <a:srgbClr val="0000FF"/>
                </a:solidFill>
                <a:latin typeface="Times New Roman"/>
                <a:ea typeface="方正细黑一简体"/>
                <a:cs typeface="Times New Roman"/>
              </a:rPr>
              <a:t>《时代周刊》风向变了</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1978</a:t>
            </a:r>
            <a:r>
              <a:rPr lang="zh-CN" altLang="zh-CN" b="1" kern="100" dirty="0">
                <a:latin typeface="Times New Roman"/>
                <a:ea typeface="方正细黑一简体"/>
                <a:cs typeface="Times New Roman"/>
              </a:rPr>
              <a:t>年，当中国作出改革开放战略决策时，美国《时代周刊》曾质疑说，他们的目标几乎不可能按期实现，甚至不可能实现。</a:t>
            </a:r>
            <a:r>
              <a:rPr lang="en-US" altLang="zh-CN" b="1" kern="100" dirty="0">
                <a:latin typeface="Times New Roman"/>
                <a:ea typeface="方正细黑一简体"/>
                <a:cs typeface="Courier New"/>
              </a:rPr>
              <a:t>2008</a:t>
            </a:r>
            <a:r>
              <a:rPr lang="zh-CN" altLang="zh-CN" b="1" kern="100" dirty="0">
                <a:latin typeface="Times New Roman"/>
                <a:ea typeface="方正细黑一简体"/>
                <a:cs typeface="Times New Roman"/>
              </a:rPr>
              <a:t>年中国成功举办奥运会，《时代周刊》发表文章说，当奥运会主火炬点燃时，世界见证了一个确凿无误的事实，中国回来了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在荣誉的光环下。</a:t>
            </a:r>
            <a:r>
              <a:rPr lang="en-US" altLang="zh-CN" b="1" kern="100" dirty="0">
                <a:latin typeface="Times New Roman"/>
                <a:ea typeface="方正细黑一简体"/>
                <a:cs typeface="Courier New"/>
              </a:rPr>
              <a:t>2017</a:t>
            </a:r>
            <a:r>
              <a:rPr lang="zh-CN" altLang="zh-CN" b="1" kern="100" dirty="0">
                <a:latin typeface="Times New Roman"/>
                <a:ea typeface="方正细黑一简体"/>
                <a:cs typeface="Times New Roman"/>
              </a:rPr>
              <a:t>年，在时任美国总统特朗普开展亚洲访问期间，《时代周刊》又用中英文在封面上写下大大的</a:t>
            </a:r>
            <a:r>
              <a:rPr lang="en-US" altLang="zh-CN" b="1" kern="100" dirty="0">
                <a:latin typeface="Times New Roman"/>
                <a:ea typeface="方正细黑一简体"/>
                <a:cs typeface="Courier New"/>
              </a:rPr>
              <a:t>“China Won”</a:t>
            </a:r>
            <a:r>
              <a:rPr lang="zh-CN" altLang="zh-CN" b="1" kern="100" dirty="0">
                <a:latin typeface="Times New Roman"/>
                <a:ea typeface="方正细黑一简体"/>
                <a:cs typeface="Times New Roman"/>
              </a:rPr>
              <a:t>以及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中国赢了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343674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5" y="991272"/>
            <a:ext cx="11176460" cy="5390056"/>
          </a:xfrm>
        </p:spPr>
        <p:txBody>
          <a:bodyPr>
            <a:normAutofit/>
          </a:bodyPr>
          <a:lstStyle/>
          <a:p>
            <a:pPr indent="713740" algn="just">
              <a:tabLst>
                <a:tab pos="5311140" algn="l"/>
              </a:tabLst>
            </a:pPr>
            <a:r>
              <a:rPr lang="zh-CN" altLang="zh-CN" b="1" kern="100" dirty="0">
                <a:latin typeface="Times New Roman"/>
                <a:ea typeface="方正细黑一简体"/>
                <a:cs typeface="Times New Roman"/>
              </a:rPr>
              <a:t>当今世界正经历百年未有之大变局，经济全球化遭遇逆流，我们将面对更加复杂的外部环境。习近平总书记强调：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越是环境复杂，我们越是要以更坚定的信心、更有力的措施把改革开放不断推向深入。</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．结合材料，说明美国《时代周刊》风向变化的原因是什么。</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中国改革开放取得的巨大成就。</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48132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47257"/>
            <a:ext cx="10975658" cy="5102024"/>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．有人认为在我国改革开放发展进程中，除</a:t>
            </a:r>
            <a:r>
              <a:rPr lang="en-US" altLang="zh-CN" b="1" kern="100" dirty="0">
                <a:latin typeface="Times New Roman"/>
                <a:ea typeface="方正细黑一简体"/>
                <a:cs typeface="Courier New"/>
              </a:rPr>
              <a:t>1978</a:t>
            </a:r>
            <a:r>
              <a:rPr lang="zh-CN" altLang="zh-CN" b="1" kern="100" dirty="0">
                <a:latin typeface="Times New Roman"/>
                <a:ea typeface="方正细黑一简体"/>
                <a:cs typeface="Times New Roman"/>
              </a:rPr>
              <a:t>年外，</a:t>
            </a:r>
            <a:r>
              <a:rPr lang="en-US" altLang="zh-CN" b="1" kern="100" dirty="0">
                <a:latin typeface="Times New Roman"/>
                <a:ea typeface="方正细黑一简体"/>
                <a:cs typeface="Courier New"/>
              </a:rPr>
              <a:t>1992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2001</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2012</a:t>
            </a:r>
            <a:r>
              <a:rPr lang="zh-CN" altLang="zh-CN" b="1" kern="100" dirty="0">
                <a:latin typeface="Times New Roman"/>
                <a:ea typeface="方正细黑一简体"/>
                <a:cs typeface="Times New Roman"/>
              </a:rPr>
              <a:t>年是具有里程碑意义的年份，其具体体现在哪里？</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以</a:t>
            </a:r>
            <a:r>
              <a:rPr lang="en-US" altLang="zh-CN" b="1" kern="100" dirty="0">
                <a:latin typeface="Times New Roman"/>
                <a:ea typeface="方正细黑一简体"/>
                <a:cs typeface="Courier New"/>
              </a:rPr>
              <a:t>1992</a:t>
            </a:r>
            <a:r>
              <a:rPr lang="zh-CN" altLang="zh-CN" b="1" kern="100" dirty="0">
                <a:latin typeface="Times New Roman"/>
                <a:ea typeface="方正细黑一简体"/>
                <a:cs typeface="Times New Roman"/>
              </a:rPr>
              <a:t>年邓小平南方谈话和党的十四大明确建立社会主义市场经济体制目标为标志，改革开放和社会主义现代化建设进入一个新的阶段；</a:t>
            </a:r>
            <a:r>
              <a:rPr lang="en-US" altLang="zh-CN" b="1" kern="100" dirty="0">
                <a:latin typeface="Times New Roman"/>
                <a:ea typeface="方正细黑一简体"/>
                <a:cs typeface="Courier New"/>
              </a:rPr>
              <a:t>2001</a:t>
            </a:r>
            <a:r>
              <a:rPr lang="zh-CN" altLang="zh-CN" b="1" kern="100" dirty="0">
                <a:latin typeface="Times New Roman"/>
                <a:ea typeface="方正细黑一简体"/>
                <a:cs typeface="Times New Roman"/>
              </a:rPr>
              <a:t>年我国成功加入世贸组织，标志着我国对外开放进入了一个新的阶段；</a:t>
            </a:r>
            <a:r>
              <a:rPr lang="en-US" altLang="zh-CN" b="1" kern="100" dirty="0">
                <a:latin typeface="Times New Roman"/>
                <a:ea typeface="方正细黑一简体"/>
                <a:cs typeface="Courier New"/>
              </a:rPr>
              <a:t>2012</a:t>
            </a:r>
            <a:r>
              <a:rPr lang="zh-CN" altLang="zh-CN" b="1" kern="100" dirty="0">
                <a:latin typeface="Times New Roman"/>
                <a:ea typeface="方正细黑一简体"/>
                <a:cs typeface="Times New Roman"/>
              </a:rPr>
              <a:t>年党的十八大提出了全面建成小康社会和全面深化改革开放的目标。</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34367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75249"/>
            <a:ext cx="10975658" cy="5246040"/>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．结合材料并运用《中国特色社会主义》的知识说明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把改革开放不断推向深入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的意义。</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改革开放是党和人民大踏步赶上时代的重要法宝，是坚持和发展中国特色社会主义的必由之路，是决定当代中国命运的关键一招，也是决定实现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两个一百年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奋斗目标、实现中华民族伟大复兴的关键一招。改革开放只有进行时，没有完成时。应对百年未有之大变局，必须把改革开放不断推向深入。</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48132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lnSpc>
                <a:spcPct val="200000"/>
              </a:lnSpc>
              <a:tabLst>
                <a:tab pos="5311140" algn="l"/>
              </a:tabLst>
            </a:pPr>
            <a:r>
              <a:rPr lang="zh-CN" altLang="zh-CN" b="1" kern="100" dirty="0">
                <a:solidFill>
                  <a:srgbClr val="0000FF"/>
                </a:solidFill>
                <a:latin typeface="Times New Roman"/>
                <a:ea typeface="方正细黑一简体"/>
                <a:cs typeface="Times New Roman"/>
              </a:rPr>
              <a:t>思维的贯通、深化与融会</a:t>
            </a:r>
            <a:endParaRPr lang="zh-CN" altLang="zh-CN" sz="1050" kern="100" dirty="0">
              <a:latin typeface="宋体"/>
              <a:cs typeface="Courier New"/>
            </a:endParaRPr>
          </a:p>
          <a:p>
            <a:pPr indent="713740" algn="just">
              <a:lnSpc>
                <a:spcPct val="200000"/>
              </a:lnSpc>
              <a:tabLst>
                <a:tab pos="5311140" algn="l"/>
              </a:tabLst>
            </a:pPr>
            <a:r>
              <a:rPr lang="zh-CN" altLang="zh-CN" b="1" kern="100" dirty="0">
                <a:solidFill>
                  <a:srgbClr val="0000FF"/>
                </a:solidFill>
                <a:latin typeface="Times New Roman"/>
                <a:ea typeface="方正细黑一简体"/>
                <a:cs typeface="Times New Roman"/>
              </a:rPr>
              <a:t>全面理解改革开放政策</a:t>
            </a:r>
            <a:endParaRPr lang="zh-CN" altLang="zh-CN" sz="1050" kern="100" dirty="0">
              <a:latin typeface="宋体"/>
              <a:cs typeface="Courier New"/>
            </a:endParaRPr>
          </a:p>
          <a:p>
            <a:pPr indent="713740" algn="just">
              <a:lnSpc>
                <a:spcPct val="200000"/>
              </a:lnSpc>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内容：</a:t>
            </a:r>
            <a:r>
              <a:rPr lang="zh-CN" altLang="zh-CN" b="1" kern="100" dirty="0">
                <a:latin typeface="Times New Roman"/>
                <a:ea typeface="方正细黑一简体"/>
                <a:cs typeface="Times New Roman"/>
              </a:rPr>
              <a:t>我国的改革开放包括对内改革和对外开放两个方面。改革和开放密不可分，深化改革和扩大开放相辅相成。</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2343674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94537" y="620688"/>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solidFill>
                  <a:srgbClr val="0000FF"/>
                </a:solidFill>
                <a:latin typeface="Times New Roman"/>
                <a:ea typeface="方正细黑一简体"/>
                <a:cs typeface="Times New Roman"/>
              </a:rPr>
              <a:t>进程</a:t>
            </a:r>
            <a:endParaRPr lang="zh-CN" altLang="zh-CN" sz="1050" kern="100" dirty="0">
              <a:latin typeface="宋体"/>
              <a:cs typeface="Courier New"/>
            </a:endParaRPr>
          </a:p>
          <a:p>
            <a:endParaRPr lang="zh-CN" altLang="en-US" dirty="0"/>
          </a:p>
        </p:txBody>
      </p:sp>
      <p:pic>
        <p:nvPicPr>
          <p:cNvPr id="9218" name="Picture 2" descr="22xkczzbx1-6.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337949" y="1546249"/>
            <a:ext cx="8136904" cy="4540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132582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31233"/>
            <a:ext cx="10975658" cy="5534072"/>
          </a:xfrm>
        </p:spPr>
        <p:txBody>
          <a:bodyPr>
            <a:normAutofit/>
          </a:bodyPr>
          <a:lstStyle/>
          <a:p>
            <a:pPr indent="713740" algn="just">
              <a:tabLst>
                <a:tab pos="5311140" algn="l"/>
              </a:tabLst>
            </a:pPr>
            <a:r>
              <a:rPr lang="en-US" altLang="zh-CN" b="1" kern="100" dirty="0">
                <a:solidFill>
                  <a:srgbClr val="0000FF"/>
                </a:solidFill>
                <a:latin typeface="Times New Roman"/>
                <a:ea typeface="方正细黑一简体"/>
                <a:cs typeface="Courier New"/>
              </a:rPr>
              <a:t>(3)</a:t>
            </a:r>
            <a:r>
              <a:rPr lang="zh-CN" altLang="zh-CN" b="1" kern="100" dirty="0">
                <a:solidFill>
                  <a:srgbClr val="0000FF"/>
                </a:solidFill>
                <a:latin typeface="Times New Roman"/>
                <a:ea typeface="方正细黑一简体"/>
                <a:cs typeface="Times New Roman"/>
              </a:rPr>
              <a:t>性质：</a:t>
            </a:r>
            <a:r>
              <a:rPr lang="zh-CN" altLang="zh-CN" b="1" kern="100" dirty="0">
                <a:latin typeface="Times New Roman"/>
                <a:ea typeface="方正细黑一简体"/>
                <a:cs typeface="Times New Roman"/>
              </a:rPr>
              <a:t>改革是在不改变社会根本制度的前提下，社会主义制度的自我完善和发展。改革的目的，是调整不适应生产力发展的生产关系，使生产关系适应生产力发展，从而推动社会生产力发展、经济社会进步。改革是社会主义社会发展的直接动力。</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(4)</a:t>
            </a:r>
            <a:r>
              <a:rPr lang="zh-CN" altLang="zh-CN" b="1" kern="100" dirty="0">
                <a:solidFill>
                  <a:srgbClr val="0000FF"/>
                </a:solidFill>
                <a:latin typeface="Times New Roman"/>
                <a:ea typeface="方正细黑一简体"/>
                <a:cs typeface="Times New Roman"/>
              </a:rPr>
              <a:t>地位：</a:t>
            </a:r>
            <a:r>
              <a:rPr lang="zh-CN" altLang="zh-CN" b="1" kern="100" dirty="0">
                <a:latin typeface="Times New Roman"/>
                <a:ea typeface="方正细黑一简体"/>
                <a:cs typeface="Times New Roman"/>
              </a:rPr>
              <a:t>对外开放是我国的基本国策，是我国必须长期坚持的。实践证明，开放带来进步，封闭必然落后，近代中国由于闭关锁国而屡遭列强侵略的历史及我国实行改革开放取得的各方面巨大成就均充分说明了这一点。改革开放只有进行时，没有完成时。</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3436740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99185"/>
            <a:ext cx="10975658" cy="6398168"/>
          </a:xfrm>
        </p:spPr>
        <p:txBody>
          <a:bodyPr>
            <a:noAutofit/>
          </a:bodyPr>
          <a:lstStyle/>
          <a:p>
            <a:pPr indent="713740" algn="just">
              <a:lnSpc>
                <a:spcPct val="135000"/>
              </a:lnSpc>
              <a:tabLst>
                <a:tab pos="5311140" algn="l"/>
              </a:tabLst>
            </a:pPr>
            <a:r>
              <a:rPr lang="zh-CN" altLang="zh-CN" b="1" kern="100" dirty="0">
                <a:solidFill>
                  <a:srgbClr val="0000FF"/>
                </a:solidFill>
                <a:latin typeface="Times New Roman"/>
                <a:ea typeface="方正细黑一简体"/>
                <a:cs typeface="Times New Roman"/>
              </a:rPr>
              <a:t>能力的综合、应用与发展</a:t>
            </a:r>
            <a:endParaRPr lang="zh-CN" altLang="zh-CN" kern="100" dirty="0">
              <a:latin typeface="宋体"/>
              <a:cs typeface="Courier New"/>
            </a:endParaRPr>
          </a:p>
          <a:p>
            <a:pPr indent="713740" algn="just">
              <a:lnSpc>
                <a:spcPct val="135000"/>
              </a:lnSpc>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．美联社曾报道：中国巨变的种子是在</a:t>
            </a:r>
            <a:r>
              <a:rPr lang="en-US" altLang="zh-CN" b="1" kern="100" dirty="0">
                <a:latin typeface="Times New Roman"/>
                <a:ea typeface="方正细黑一简体"/>
                <a:cs typeface="Courier New"/>
              </a:rPr>
              <a:t>1978</a:t>
            </a:r>
            <a:r>
              <a:rPr lang="zh-CN" altLang="zh-CN" b="1" kern="100" dirty="0">
                <a:latin typeface="Times New Roman"/>
                <a:ea typeface="方正细黑一简体"/>
                <a:cs typeface="Times New Roman"/>
              </a:rPr>
              <a:t>年种下的，那是</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年中央计划经济与</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年追赶西方之间的关键转折点。种下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中国巨变的种子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的重要会议是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5000"/>
              </a:lnSpc>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．党的十一届三中全会</a:t>
            </a: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．党的十一届六中全会</a:t>
            </a:r>
            <a:endParaRPr lang="zh-CN" altLang="zh-CN" kern="100" dirty="0">
              <a:latin typeface="宋体"/>
              <a:cs typeface="Courier New"/>
            </a:endParaRPr>
          </a:p>
          <a:p>
            <a:pPr indent="713740" algn="just">
              <a:lnSpc>
                <a:spcPct val="135000"/>
              </a:lnSpc>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．党的十二届三中全会</a:t>
            </a:r>
            <a:r>
              <a:rPr lang="en-US" altLang="zh-CN" b="1" kern="100" dirty="0">
                <a:latin typeface="Times New Roman"/>
                <a:ea typeface="方正细黑一简体"/>
                <a:cs typeface="Courier New"/>
              </a:rPr>
              <a:t>  </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．党的十四届三中全会</a:t>
            </a:r>
            <a:endParaRPr lang="zh-CN" altLang="zh-CN" kern="100" dirty="0">
              <a:latin typeface="宋体"/>
              <a:cs typeface="Courier New"/>
            </a:endParaRPr>
          </a:p>
          <a:p>
            <a:pPr indent="713740" algn="just">
              <a:lnSpc>
                <a:spcPct val="135000"/>
              </a:lnSpc>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endParaRPr lang="zh-CN" altLang="zh-CN" kern="100" dirty="0">
              <a:latin typeface="宋体"/>
              <a:cs typeface="Courier New"/>
            </a:endParaRPr>
          </a:p>
          <a:p>
            <a:pPr indent="713740" algn="just">
              <a:lnSpc>
                <a:spcPct val="135000"/>
              </a:lnSpc>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smtClean="0">
                <a:solidFill>
                  <a:srgbClr val="FF0000"/>
                </a:solidFill>
                <a:latin typeface="Times New Roman"/>
                <a:ea typeface="方正细黑一简体"/>
                <a:cs typeface="Times New Roman"/>
              </a:rPr>
              <a:t>：</a:t>
            </a:r>
            <a:r>
              <a:rPr lang="en-US" altLang="zh-CN" b="1" kern="100" dirty="0" smtClean="0">
                <a:latin typeface="Times New Roman"/>
                <a:ea typeface="方正细黑一简体"/>
                <a:cs typeface="Courier New"/>
              </a:rPr>
              <a:t>1978</a:t>
            </a:r>
            <a:r>
              <a:rPr lang="zh-CN" altLang="zh-CN" b="1" kern="100" dirty="0">
                <a:latin typeface="Times New Roman"/>
                <a:ea typeface="方正细黑一简体"/>
                <a:cs typeface="Times New Roman"/>
              </a:rPr>
              <a:t>年党的十一届三中全会实现党和国家工作中心战略转移，开启了改革开放和社会主义现代化建设新时期，</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不符合题意</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48132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arn(inVertic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arn(inVertical)">
                                      <p:cBhvr>
                                        <p:cTn id="1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03241"/>
            <a:ext cx="10975658" cy="5390056"/>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．一九九二年，又是一个春天，有一位老人在中国的南海边写下诗篇，天地间荡起滚滚春潮，征途上扬起浩浩风帆，春风啊吹绿了东方神州。这首《春天的故事》描绘的是中国共产党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．重新确立了马克思主义的思想路线</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．将中国改革重点从农村转向城市</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．开启了改革开放和社会主义现代化建设新时期</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．推动改革开放和社会主义现代化建设进入新阶段</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3436740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1992</a:t>
            </a:r>
            <a:r>
              <a:rPr lang="zh-CN" altLang="zh-CN" b="1" kern="100" dirty="0">
                <a:latin typeface="Times New Roman"/>
                <a:ea typeface="方正细黑一简体"/>
                <a:cs typeface="Times New Roman"/>
              </a:rPr>
              <a:t>年，邓小平发表了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南方谈话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，推动改革开放和社会主义现代化建设进入一个新的阶段，</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正确。党的十一届三中全会，重新确立了马克思主义的思想路线、政治路线和组织路线，</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开启了我国改革开放和社会主义现代化建设新时期，</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与题意不符。党的十二届三中全会召开，标志着中国改革重点从农村转向城市，</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与题意不符。</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48132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43201"/>
            <a:ext cx="10975658" cy="6110136"/>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．中国将坚定不移推进改革开放，中国改革开放永远在路上，不论国际形势发生什么变化，中国都将高举改革开放的旗帜。这是因为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①</a:t>
            </a:r>
            <a:r>
              <a:rPr lang="zh-CN" altLang="zh-CN" b="1" kern="100" dirty="0">
                <a:latin typeface="Times New Roman"/>
                <a:ea typeface="方正细黑一简体"/>
                <a:cs typeface="Times New Roman"/>
              </a:rPr>
              <a:t>世界是开放的世界，改革开放是我国的基本国策</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②</a:t>
            </a:r>
            <a:r>
              <a:rPr lang="zh-CN" altLang="zh-CN" b="1" kern="100" dirty="0">
                <a:latin typeface="Times New Roman"/>
                <a:ea typeface="方正细黑一简体"/>
                <a:cs typeface="Times New Roman"/>
              </a:rPr>
              <a:t>实践发展永无止境，改革开放也永无止境</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③</a:t>
            </a:r>
            <a:r>
              <a:rPr lang="zh-CN" altLang="zh-CN" b="1" kern="100" dirty="0">
                <a:latin typeface="Times New Roman"/>
                <a:ea typeface="方正细黑一简体"/>
                <a:cs typeface="Times New Roman"/>
              </a:rPr>
              <a:t>改革开放是实现中华民族伟大复兴的关键一招</a:t>
            </a:r>
            <a:endParaRPr lang="zh-CN" altLang="zh-CN" sz="1050" kern="100" dirty="0">
              <a:latin typeface="宋体"/>
              <a:cs typeface="Courier New"/>
            </a:endParaRPr>
          </a:p>
          <a:p>
            <a:pPr indent="713740" algn="just">
              <a:tabLst>
                <a:tab pos="5311140" algn="l"/>
              </a:tabLst>
            </a:pPr>
            <a:r>
              <a:rPr lang="zh-CN" altLang="zh-CN" b="1" kern="100" dirty="0">
                <a:latin typeface="宋体"/>
                <a:cs typeface="宋体"/>
              </a:rPr>
              <a:t>④</a:t>
            </a:r>
            <a:r>
              <a:rPr lang="zh-CN" altLang="zh-CN" b="1" kern="100" dirty="0">
                <a:latin typeface="Times New Roman"/>
                <a:ea typeface="方正细黑一简体"/>
                <a:cs typeface="Times New Roman"/>
              </a:rPr>
              <a:t>改革开放是社会主义社会发展的根本动力</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3436740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531114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对外开放是我国的基本国策，</a:t>
            </a:r>
            <a:r>
              <a:rPr lang="zh-CN" altLang="zh-CN" b="1" kern="100" dirty="0">
                <a:latin typeface="宋体"/>
                <a:cs typeface="宋体"/>
              </a:rPr>
              <a:t>①</a:t>
            </a:r>
            <a:r>
              <a:rPr lang="zh-CN" altLang="zh-CN" b="1" kern="100" dirty="0">
                <a:latin typeface="Times New Roman"/>
                <a:ea typeface="方正细黑一简体"/>
                <a:cs typeface="Times New Roman"/>
              </a:rPr>
              <a:t>错误。中国坚定不移推进改革开放，是因为改革开放是实现中华民族伟大复兴的关键一招，实践发展永无止境，改革开放也永无止境，</a:t>
            </a:r>
            <a:r>
              <a:rPr lang="zh-CN" altLang="zh-CN" b="1" kern="100" dirty="0">
                <a:latin typeface="宋体"/>
                <a:cs typeface="宋体"/>
              </a:rPr>
              <a:t>②③</a:t>
            </a:r>
            <a:r>
              <a:rPr lang="zh-CN" altLang="zh-CN" b="1" kern="100" dirty="0">
                <a:latin typeface="Times New Roman"/>
                <a:ea typeface="方正细黑一简体"/>
                <a:cs typeface="Times New Roman"/>
              </a:rPr>
              <a:t>正确。改革是社会主义社会发展的直接动力，社会基本矛盾运动是社会发展的根本动力，</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48132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6704455" y="6646"/>
            <a:ext cx="5495484" cy="5554154"/>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371961"/>
            <a:ext cx="4438650" cy="4486037"/>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2900895"/>
            <a:ext cx="3915304" cy="3957104"/>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913011" y="2492896"/>
            <a:ext cx="8712968" cy="1384995"/>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框题跟踪检测（五） 伟大的改革开放</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345</TotalTime>
  <Words>4857</Words>
  <Application>Microsoft Office PowerPoint</Application>
  <PresentationFormat>自定义</PresentationFormat>
  <Paragraphs>232</Paragraphs>
  <Slides>51</Slides>
  <Notes>0</Notes>
  <HiddenSlides>0</HiddenSlides>
  <MMClips>0</MMClips>
  <ScaleCrop>false</ScaleCrop>
  <HeadingPairs>
    <vt:vector size="4" baseType="variant">
      <vt:variant>
        <vt:lpstr>主题</vt:lpstr>
      </vt:variant>
      <vt:variant>
        <vt:i4>1</vt:i4>
      </vt:variant>
      <vt:variant>
        <vt:lpstr>幻灯片标题</vt:lpstr>
      </vt:variant>
      <vt:variant>
        <vt:i4>51</vt:i4>
      </vt:variant>
    </vt:vector>
  </HeadingPairs>
  <TitlesOfParts>
    <vt:vector size="52"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178</cp:revision>
  <dcterms:created xsi:type="dcterms:W3CDTF">2021-04-02T06:41:31Z</dcterms:created>
  <dcterms:modified xsi:type="dcterms:W3CDTF">2023-08-25T00:22:54Z</dcterms:modified>
</cp:coreProperties>
</file>